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379" r:id="rId2"/>
    <p:sldId id="380" r:id="rId3"/>
    <p:sldId id="382" r:id="rId4"/>
    <p:sldId id="381" r:id="rId5"/>
    <p:sldId id="383" r:id="rId6"/>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8F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03" autoAdjust="0"/>
    <p:restoredTop sz="94662"/>
  </p:normalViewPr>
  <p:slideViewPr>
    <p:cSldViewPr snapToGrid="0" snapToObjects="1">
      <p:cViewPr varScale="1">
        <p:scale>
          <a:sx n="81" d="100"/>
          <a:sy n="81" d="100"/>
        </p:scale>
        <p:origin x="2760" y="19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196FA-B824-5A47-8E9D-A274D1DF363C}" type="datetimeFigureOut">
              <a:rPr lang="en-US" smtClean="0"/>
              <a:t>5/3/19</a:t>
            </a:fld>
            <a:endParaRPr lang="en-US"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B3DC0-210B-6549-ADF5-FC32E07BED57}" type="slidenum">
              <a:rPr lang="en-US" smtClean="0"/>
              <a:t>‹#›</a:t>
            </a:fld>
            <a:endParaRPr lang="en-US" dirty="0"/>
          </a:p>
        </p:txBody>
      </p:sp>
    </p:spTree>
    <p:extLst>
      <p:ext uri="{BB962C8B-B14F-4D97-AF65-F5344CB8AC3E}">
        <p14:creationId xmlns:p14="http://schemas.microsoft.com/office/powerpoint/2010/main" val="372468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B3DC0-210B-6549-ADF5-FC32E07BED57}" type="slidenum">
              <a:rPr lang="en-US" smtClean="0"/>
              <a:t>1</a:t>
            </a:fld>
            <a:endParaRPr lang="en-US" dirty="0"/>
          </a:p>
        </p:txBody>
      </p:sp>
    </p:spTree>
    <p:extLst>
      <p:ext uri="{BB962C8B-B14F-4D97-AF65-F5344CB8AC3E}">
        <p14:creationId xmlns:p14="http://schemas.microsoft.com/office/powerpoint/2010/main" val="68040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B3DC0-210B-6549-ADF5-FC32E07BED57}" type="slidenum">
              <a:rPr lang="en-US" smtClean="0"/>
              <a:t>2</a:t>
            </a:fld>
            <a:endParaRPr lang="en-US" dirty="0"/>
          </a:p>
        </p:txBody>
      </p:sp>
    </p:spTree>
    <p:extLst>
      <p:ext uri="{BB962C8B-B14F-4D97-AF65-F5344CB8AC3E}">
        <p14:creationId xmlns:p14="http://schemas.microsoft.com/office/powerpoint/2010/main" val="2701247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B3DC0-210B-6549-ADF5-FC32E07BED57}" type="slidenum">
              <a:rPr lang="en-US" smtClean="0"/>
              <a:t>3</a:t>
            </a:fld>
            <a:endParaRPr lang="en-US" dirty="0"/>
          </a:p>
        </p:txBody>
      </p:sp>
    </p:spTree>
    <p:extLst>
      <p:ext uri="{BB962C8B-B14F-4D97-AF65-F5344CB8AC3E}">
        <p14:creationId xmlns:p14="http://schemas.microsoft.com/office/powerpoint/2010/main" val="2382971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B3DC0-210B-6549-ADF5-FC32E07BED57}" type="slidenum">
              <a:rPr lang="en-US" smtClean="0"/>
              <a:t>4</a:t>
            </a:fld>
            <a:endParaRPr lang="en-US" dirty="0"/>
          </a:p>
        </p:txBody>
      </p:sp>
    </p:spTree>
    <p:extLst>
      <p:ext uri="{BB962C8B-B14F-4D97-AF65-F5344CB8AC3E}">
        <p14:creationId xmlns:p14="http://schemas.microsoft.com/office/powerpoint/2010/main" val="1050548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B3DC0-210B-6549-ADF5-FC32E07BED57}" type="slidenum">
              <a:rPr lang="en-US" smtClean="0"/>
              <a:t>5</a:t>
            </a:fld>
            <a:endParaRPr lang="en-US" dirty="0"/>
          </a:p>
        </p:txBody>
      </p:sp>
    </p:spTree>
    <p:extLst>
      <p:ext uri="{BB962C8B-B14F-4D97-AF65-F5344CB8AC3E}">
        <p14:creationId xmlns:p14="http://schemas.microsoft.com/office/powerpoint/2010/main" val="3854919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9276E0-BB14-F746-91FD-8D016E0F5D71}" type="datetimeFigureOut">
              <a:rPr lang="en-US" smtClean="0"/>
              <a:t>5/3/19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123C29-761E-3F46-AE25-FC8ABE5650DA}" type="slidenum">
              <a:rPr lang="en-US" smtClean="0"/>
              <a:t>‹#›</a:t>
            </a:fld>
            <a:endParaRPr lang="en-US" dirty="0"/>
          </a:p>
        </p:txBody>
      </p:sp>
    </p:spTree>
    <p:extLst>
      <p:ext uri="{BB962C8B-B14F-4D97-AF65-F5344CB8AC3E}">
        <p14:creationId xmlns:p14="http://schemas.microsoft.com/office/powerpoint/2010/main" val="309353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9276E0-BB14-F746-91FD-8D016E0F5D71}" type="datetimeFigureOut">
              <a:rPr lang="en-US" smtClean="0"/>
              <a:t>5/3/19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123C29-761E-3F46-AE25-FC8ABE5650DA}" type="slidenum">
              <a:rPr lang="en-US" smtClean="0"/>
              <a:t>‹#›</a:t>
            </a:fld>
            <a:endParaRPr lang="en-US" dirty="0"/>
          </a:p>
        </p:txBody>
      </p:sp>
    </p:spTree>
    <p:extLst>
      <p:ext uri="{BB962C8B-B14F-4D97-AF65-F5344CB8AC3E}">
        <p14:creationId xmlns:p14="http://schemas.microsoft.com/office/powerpoint/2010/main" val="481507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9276E0-BB14-F746-91FD-8D016E0F5D71}" type="datetimeFigureOut">
              <a:rPr lang="en-US" smtClean="0"/>
              <a:t>5/3/19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123C29-761E-3F46-AE25-FC8ABE5650DA}" type="slidenum">
              <a:rPr lang="en-US" smtClean="0"/>
              <a:t>‹#›</a:t>
            </a:fld>
            <a:endParaRPr lang="en-US" dirty="0"/>
          </a:p>
        </p:txBody>
      </p:sp>
    </p:spTree>
    <p:extLst>
      <p:ext uri="{BB962C8B-B14F-4D97-AF65-F5344CB8AC3E}">
        <p14:creationId xmlns:p14="http://schemas.microsoft.com/office/powerpoint/2010/main" val="98435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9276E0-BB14-F746-91FD-8D016E0F5D71}" type="datetimeFigureOut">
              <a:rPr lang="en-US" smtClean="0"/>
              <a:t>5/3/19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123C29-761E-3F46-AE25-FC8ABE5650DA}" type="slidenum">
              <a:rPr lang="en-US" smtClean="0"/>
              <a:t>‹#›</a:t>
            </a:fld>
            <a:endParaRPr lang="en-US" dirty="0"/>
          </a:p>
        </p:txBody>
      </p:sp>
    </p:spTree>
    <p:extLst>
      <p:ext uri="{BB962C8B-B14F-4D97-AF65-F5344CB8AC3E}">
        <p14:creationId xmlns:p14="http://schemas.microsoft.com/office/powerpoint/2010/main" val="23821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9276E0-BB14-F746-91FD-8D016E0F5D71}" type="datetimeFigureOut">
              <a:rPr lang="en-US" smtClean="0"/>
              <a:t>5/3/19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123C29-761E-3F46-AE25-FC8ABE5650DA}" type="slidenum">
              <a:rPr lang="en-US" smtClean="0"/>
              <a:t>‹#›</a:t>
            </a:fld>
            <a:endParaRPr lang="en-US" dirty="0"/>
          </a:p>
        </p:txBody>
      </p:sp>
    </p:spTree>
    <p:extLst>
      <p:ext uri="{BB962C8B-B14F-4D97-AF65-F5344CB8AC3E}">
        <p14:creationId xmlns:p14="http://schemas.microsoft.com/office/powerpoint/2010/main" val="74844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9276E0-BB14-F746-91FD-8D016E0F5D71}" type="datetimeFigureOut">
              <a:rPr lang="en-US" smtClean="0"/>
              <a:t>5/3/19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123C29-761E-3F46-AE25-FC8ABE5650DA}" type="slidenum">
              <a:rPr lang="en-US" smtClean="0"/>
              <a:t>‹#›</a:t>
            </a:fld>
            <a:endParaRPr lang="en-US" dirty="0"/>
          </a:p>
        </p:txBody>
      </p:sp>
    </p:spTree>
    <p:extLst>
      <p:ext uri="{BB962C8B-B14F-4D97-AF65-F5344CB8AC3E}">
        <p14:creationId xmlns:p14="http://schemas.microsoft.com/office/powerpoint/2010/main" val="122638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9276E0-BB14-F746-91FD-8D016E0F5D71}" type="datetimeFigureOut">
              <a:rPr lang="en-US" smtClean="0"/>
              <a:t>5/3/19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123C29-761E-3F46-AE25-FC8ABE5650DA}" type="slidenum">
              <a:rPr lang="en-US" smtClean="0"/>
              <a:t>‹#›</a:t>
            </a:fld>
            <a:endParaRPr lang="en-US" dirty="0"/>
          </a:p>
        </p:txBody>
      </p:sp>
    </p:spTree>
    <p:extLst>
      <p:ext uri="{BB962C8B-B14F-4D97-AF65-F5344CB8AC3E}">
        <p14:creationId xmlns:p14="http://schemas.microsoft.com/office/powerpoint/2010/main" val="302079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9276E0-BB14-F746-91FD-8D016E0F5D71}" type="datetimeFigureOut">
              <a:rPr lang="en-US" smtClean="0"/>
              <a:t>5/3/19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123C29-761E-3F46-AE25-FC8ABE5650DA}" type="slidenum">
              <a:rPr lang="en-US" smtClean="0"/>
              <a:t>‹#›</a:t>
            </a:fld>
            <a:endParaRPr lang="en-US" dirty="0"/>
          </a:p>
        </p:txBody>
      </p:sp>
    </p:spTree>
    <p:extLst>
      <p:ext uri="{BB962C8B-B14F-4D97-AF65-F5344CB8AC3E}">
        <p14:creationId xmlns:p14="http://schemas.microsoft.com/office/powerpoint/2010/main" val="40088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276E0-BB14-F746-91FD-8D016E0F5D71}" type="datetimeFigureOut">
              <a:rPr lang="en-US" smtClean="0"/>
              <a:t>5/3/19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123C29-761E-3F46-AE25-FC8ABE5650DA}" type="slidenum">
              <a:rPr lang="en-US" smtClean="0"/>
              <a:t>‹#›</a:t>
            </a:fld>
            <a:endParaRPr lang="en-US" dirty="0"/>
          </a:p>
        </p:txBody>
      </p:sp>
    </p:spTree>
    <p:extLst>
      <p:ext uri="{BB962C8B-B14F-4D97-AF65-F5344CB8AC3E}">
        <p14:creationId xmlns:p14="http://schemas.microsoft.com/office/powerpoint/2010/main" val="97182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C9276E0-BB14-F746-91FD-8D016E0F5D71}" type="datetimeFigureOut">
              <a:rPr lang="en-US" smtClean="0"/>
              <a:t>5/3/19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123C29-761E-3F46-AE25-FC8ABE5650DA}" type="slidenum">
              <a:rPr lang="en-US" smtClean="0"/>
              <a:t>‹#›</a:t>
            </a:fld>
            <a:endParaRPr lang="en-US" dirty="0"/>
          </a:p>
        </p:txBody>
      </p:sp>
    </p:spTree>
    <p:extLst>
      <p:ext uri="{BB962C8B-B14F-4D97-AF65-F5344CB8AC3E}">
        <p14:creationId xmlns:p14="http://schemas.microsoft.com/office/powerpoint/2010/main" val="1858580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C9276E0-BB14-F746-91FD-8D016E0F5D71}" type="datetimeFigureOut">
              <a:rPr lang="en-US" smtClean="0"/>
              <a:t>5/3/19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123C29-761E-3F46-AE25-FC8ABE5650DA}" type="slidenum">
              <a:rPr lang="en-US" smtClean="0"/>
              <a:t>‹#›</a:t>
            </a:fld>
            <a:endParaRPr lang="en-US" dirty="0"/>
          </a:p>
        </p:txBody>
      </p:sp>
    </p:spTree>
    <p:extLst>
      <p:ext uri="{BB962C8B-B14F-4D97-AF65-F5344CB8AC3E}">
        <p14:creationId xmlns:p14="http://schemas.microsoft.com/office/powerpoint/2010/main" val="2019355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C9276E0-BB14-F746-91FD-8D016E0F5D71}" type="datetimeFigureOut">
              <a:rPr lang="en-US" smtClean="0"/>
              <a:t>5/3/19</a:t>
            </a:fld>
            <a:endParaRPr 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0123C29-761E-3F46-AE25-FC8ABE5650DA}" type="slidenum">
              <a:rPr lang="en-US" smtClean="0"/>
              <a:t>‹#›</a:t>
            </a:fld>
            <a:endParaRPr lang="en-US" dirty="0"/>
          </a:p>
        </p:txBody>
      </p:sp>
    </p:spTree>
    <p:extLst>
      <p:ext uri="{BB962C8B-B14F-4D97-AF65-F5344CB8AC3E}">
        <p14:creationId xmlns:p14="http://schemas.microsoft.com/office/powerpoint/2010/main" val="8195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4851" y="706821"/>
            <a:ext cx="5728298" cy="932793"/>
          </a:xfrm>
        </p:spPr>
        <p:txBody>
          <a:bodyPr>
            <a:normAutofit/>
          </a:bodyPr>
          <a:lstStyle/>
          <a:p>
            <a:pPr algn="l"/>
            <a:r>
              <a:rPr lang="en-US" sz="1800" b="1" dirty="0">
                <a:solidFill>
                  <a:srgbClr val="000000"/>
                </a:solidFill>
                <a:latin typeface="Georgia" charset="0"/>
                <a:ea typeface="Georgia" charset="0"/>
                <a:cs typeface="Georgia" charset="0"/>
              </a:rPr>
              <a:t>Scotch &amp; Soda</a:t>
            </a:r>
            <a:br>
              <a:rPr lang="en-US" sz="1800" b="1" dirty="0">
                <a:solidFill>
                  <a:srgbClr val="000000"/>
                </a:solidFill>
                <a:latin typeface="Georgia" charset="0"/>
                <a:ea typeface="Georgia" charset="0"/>
                <a:cs typeface="Georgia" charset="0"/>
              </a:rPr>
            </a:br>
            <a:r>
              <a:rPr lang="en-US" sz="1500" dirty="0">
                <a:solidFill>
                  <a:srgbClr val="000000"/>
                </a:solidFill>
                <a:latin typeface="Georgia" charset="0"/>
                <a:ea typeface="Georgia" charset="0"/>
                <a:cs typeface="Georgia" charset="0"/>
              </a:rPr>
              <a:t>PS20 </a:t>
            </a:r>
            <a:r>
              <a:rPr lang="en-US" sz="1500" dirty="0" err="1">
                <a:solidFill>
                  <a:srgbClr val="000000"/>
                </a:solidFill>
                <a:latin typeface="Georgia" charset="0"/>
                <a:ea typeface="Georgia" charset="0"/>
                <a:cs typeface="Georgia" charset="0"/>
              </a:rPr>
              <a:t>Amsterdams</a:t>
            </a:r>
            <a:r>
              <a:rPr lang="en-US" sz="1500" dirty="0">
                <a:solidFill>
                  <a:srgbClr val="000000"/>
                </a:solidFill>
                <a:latin typeface="Georgia" charset="0"/>
                <a:ea typeface="Georgia" charset="0"/>
                <a:cs typeface="Georgia" charset="0"/>
              </a:rPr>
              <a:t> </a:t>
            </a:r>
            <a:r>
              <a:rPr lang="en-US" sz="1500" dirty="0" err="1">
                <a:solidFill>
                  <a:srgbClr val="000000"/>
                </a:solidFill>
                <a:latin typeface="Georgia" charset="0"/>
                <a:ea typeface="Georgia" charset="0"/>
                <a:cs typeface="Georgia" charset="0"/>
              </a:rPr>
              <a:t>Blauw</a:t>
            </a:r>
            <a:r>
              <a:rPr lang="en-US" sz="1500" dirty="0">
                <a:solidFill>
                  <a:srgbClr val="000000"/>
                </a:solidFill>
                <a:latin typeface="Georgia" charset="0"/>
                <a:ea typeface="Georgia" charset="0"/>
                <a:cs typeface="Georgia" charset="0"/>
              </a:rPr>
              <a:t> – The Underground Blues</a:t>
            </a:r>
            <a:br>
              <a:rPr lang="en-US" sz="1500" dirty="0">
                <a:solidFill>
                  <a:srgbClr val="000000"/>
                </a:solidFill>
                <a:latin typeface="Georgia" charset="0"/>
                <a:ea typeface="Georgia" charset="0"/>
                <a:cs typeface="Georgia" charset="0"/>
              </a:rPr>
            </a:br>
            <a:r>
              <a:rPr lang="en-US" sz="1500" dirty="0" err="1">
                <a:solidFill>
                  <a:srgbClr val="000000"/>
                </a:solidFill>
                <a:latin typeface="Georgia" charset="0"/>
                <a:ea typeface="Georgia" charset="0"/>
                <a:cs typeface="Georgia" charset="0"/>
              </a:rPr>
              <a:t>Mens</a:t>
            </a:r>
            <a:br>
              <a:rPr lang="en-US" sz="1500" dirty="0">
                <a:solidFill>
                  <a:srgbClr val="000000"/>
                </a:solidFill>
                <a:latin typeface="Georgia" charset="0"/>
                <a:ea typeface="Georgia" charset="0"/>
                <a:cs typeface="Georgia" charset="0"/>
              </a:rPr>
            </a:br>
            <a:endParaRPr lang="en-US" sz="1500" baseline="30000" dirty="0">
              <a:solidFill>
                <a:srgbClr val="000000"/>
              </a:solidFill>
              <a:latin typeface="Georgia" charset="0"/>
              <a:ea typeface="Georgia" charset="0"/>
              <a:cs typeface="Georgia"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652" y="8586195"/>
            <a:ext cx="1369156" cy="686740"/>
          </a:xfrm>
          <a:prstGeom prst="rect">
            <a:avLst/>
          </a:prstGeom>
        </p:spPr>
      </p:pic>
      <p:sp>
        <p:nvSpPr>
          <p:cNvPr id="4" name="TextBox 3"/>
          <p:cNvSpPr txBox="1"/>
          <p:nvPr/>
        </p:nvSpPr>
        <p:spPr>
          <a:xfrm>
            <a:off x="564851" y="4896651"/>
            <a:ext cx="5728298" cy="2616101"/>
          </a:xfrm>
          <a:prstGeom prst="rect">
            <a:avLst/>
          </a:prstGeom>
          <a:noFill/>
        </p:spPr>
        <p:txBody>
          <a:bodyPr wrap="square" rtlCol="0">
            <a:spAutoFit/>
          </a:bodyPr>
          <a:lstStyle/>
          <a:p>
            <a:r>
              <a:rPr lang="en-US" sz="1200" i="1" dirty="0">
                <a:ea typeface="Georgia" charset="0"/>
                <a:cs typeface="Georgia" charset="0"/>
              </a:rPr>
              <a:t>May, 2019</a:t>
            </a:r>
          </a:p>
          <a:p>
            <a:endParaRPr lang="en-US" sz="800" b="1" dirty="0">
              <a:ea typeface="Georgia" charset="0"/>
              <a:cs typeface="Georgia" charset="0"/>
            </a:endParaRPr>
          </a:p>
          <a:p>
            <a:r>
              <a:rPr lang="en-GB" sz="1200" dirty="0"/>
              <a:t>PS20 </a:t>
            </a:r>
            <a:r>
              <a:rPr lang="en-GB" sz="1200" dirty="0" err="1"/>
              <a:t>Amsterdams</a:t>
            </a:r>
            <a:r>
              <a:rPr lang="en-GB" sz="1200" dirty="0"/>
              <a:t> </a:t>
            </a:r>
            <a:r>
              <a:rPr lang="en-GB" sz="1200" dirty="0" err="1"/>
              <a:t>Blauw</a:t>
            </a:r>
            <a:r>
              <a:rPr lang="en-GB" sz="1200" dirty="0"/>
              <a:t> takes a look back through art history and finds inspiration by way of two gangs of master painters. Pack number one is led by impressionist master Pablo Picasso. Set in the early 1900s, Picasso and his overall-clad, paint-splattered contemporaries burst onto the Parisian scene with their every-shade-of-blue renderings of the world around them. Sixty years later, across the Atlantic, a second gang is forming in grungy Lower East Manhattan - hosted by Andy Warhol at The Factory. </a:t>
            </a:r>
            <a:endParaRPr lang="en-US" sz="1200" dirty="0"/>
          </a:p>
          <a:p>
            <a:r>
              <a:rPr lang="en-GB" sz="1200" dirty="0"/>
              <a:t> </a:t>
            </a:r>
            <a:endParaRPr lang="en-US" sz="1200" dirty="0"/>
          </a:p>
          <a:p>
            <a:r>
              <a:rPr lang="en-GB" sz="1200" dirty="0"/>
              <a:t>Despite being separated by decades and oceans, the two masters and their respective gangs are connected by the same fiery ambition and ideology: both gangs forge new genres and break open art for the masses. These two gangs and their unique code for creativity sets the scene for a new season; a riotous adventure of passion, colour and </a:t>
            </a:r>
            <a:endParaRPr lang="en-US" sz="1200" dirty="0"/>
          </a:p>
          <a:p>
            <a:r>
              <a:rPr lang="en-GB" sz="1200" dirty="0"/>
              <a:t>culture with always an </a:t>
            </a:r>
            <a:r>
              <a:rPr lang="en-GB" sz="1200" dirty="0" err="1"/>
              <a:t>Amsterdams</a:t>
            </a:r>
            <a:r>
              <a:rPr lang="en-GB" sz="1200" dirty="0"/>
              <a:t> </a:t>
            </a:r>
            <a:r>
              <a:rPr lang="en-GB" sz="1200" dirty="0" err="1"/>
              <a:t>Blauw</a:t>
            </a:r>
            <a:r>
              <a:rPr lang="en-GB" sz="1200" dirty="0"/>
              <a:t> signature wink.</a:t>
            </a:r>
            <a:endParaRPr lang="en-US" sz="1200" dirty="0"/>
          </a:p>
        </p:txBody>
      </p:sp>
      <p:sp>
        <p:nvSpPr>
          <p:cNvPr id="9" name="TextBox 8"/>
          <p:cNvSpPr txBox="1"/>
          <p:nvPr/>
        </p:nvSpPr>
        <p:spPr>
          <a:xfrm>
            <a:off x="588023" y="9510917"/>
            <a:ext cx="5812413" cy="246221"/>
          </a:xfrm>
          <a:prstGeom prst="rect">
            <a:avLst/>
          </a:prstGeom>
          <a:noFill/>
        </p:spPr>
        <p:txBody>
          <a:bodyPr wrap="square" rtlCol="0">
            <a:spAutoFit/>
          </a:bodyPr>
          <a:lstStyle/>
          <a:p>
            <a:r>
              <a:rPr lang="en-US" sz="1000" dirty="0"/>
              <a:t>SCOTCH &amp; SODA | KEIZERSGRACHT 105 | 1015 CH AMSTERDAM | THE NETHERLANDS | SCOTCH-SODA.COM </a:t>
            </a:r>
          </a:p>
        </p:txBody>
      </p:sp>
      <p:pic>
        <p:nvPicPr>
          <p:cNvPr id="3" name="Picture 2">
            <a:extLst>
              <a:ext uri="{FF2B5EF4-FFF2-40B4-BE49-F238E27FC236}">
                <a16:creationId xmlns:a16="http://schemas.microsoft.com/office/drawing/2014/main" id="{AECB47F8-4671-744E-994F-7EBC46530629}"/>
              </a:ext>
            </a:extLst>
          </p:cNvPr>
          <p:cNvPicPr>
            <a:picLocks noChangeAspect="1"/>
          </p:cNvPicPr>
          <p:nvPr/>
        </p:nvPicPr>
        <p:blipFill>
          <a:blip r:embed="rId4"/>
          <a:stretch>
            <a:fillRect/>
          </a:stretch>
        </p:blipFill>
        <p:spPr>
          <a:xfrm>
            <a:off x="682619" y="1591147"/>
            <a:ext cx="2455479" cy="3273972"/>
          </a:xfrm>
          <a:prstGeom prst="rect">
            <a:avLst/>
          </a:prstGeom>
        </p:spPr>
      </p:pic>
      <p:pic>
        <p:nvPicPr>
          <p:cNvPr id="5" name="Picture 4">
            <a:extLst>
              <a:ext uri="{FF2B5EF4-FFF2-40B4-BE49-F238E27FC236}">
                <a16:creationId xmlns:a16="http://schemas.microsoft.com/office/drawing/2014/main" id="{E5DF3099-C93E-ED41-8EE6-0A6EFDA40513}"/>
              </a:ext>
            </a:extLst>
          </p:cNvPr>
          <p:cNvPicPr>
            <a:picLocks noChangeAspect="1"/>
          </p:cNvPicPr>
          <p:nvPr/>
        </p:nvPicPr>
        <p:blipFill>
          <a:blip r:embed="rId5"/>
          <a:stretch>
            <a:fillRect/>
          </a:stretch>
        </p:blipFill>
        <p:spPr>
          <a:xfrm>
            <a:off x="3227754" y="1590890"/>
            <a:ext cx="2463601" cy="3284802"/>
          </a:xfrm>
          <a:prstGeom prst="rect">
            <a:avLst/>
          </a:prstGeom>
        </p:spPr>
      </p:pic>
    </p:spTree>
    <p:extLst>
      <p:ext uri="{BB962C8B-B14F-4D97-AF65-F5344CB8AC3E}">
        <p14:creationId xmlns:p14="http://schemas.microsoft.com/office/powerpoint/2010/main" val="740358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652" y="8586195"/>
            <a:ext cx="1369156" cy="686740"/>
          </a:xfrm>
          <a:prstGeom prst="rect">
            <a:avLst/>
          </a:prstGeom>
        </p:spPr>
      </p:pic>
      <p:sp>
        <p:nvSpPr>
          <p:cNvPr id="4" name="TextBox 3"/>
          <p:cNvSpPr txBox="1"/>
          <p:nvPr/>
        </p:nvSpPr>
        <p:spPr>
          <a:xfrm>
            <a:off x="672138" y="546268"/>
            <a:ext cx="5728298" cy="7294305"/>
          </a:xfrm>
          <a:prstGeom prst="rect">
            <a:avLst/>
          </a:prstGeom>
          <a:noFill/>
        </p:spPr>
        <p:txBody>
          <a:bodyPr wrap="square" rtlCol="0">
            <a:spAutoFit/>
          </a:bodyPr>
          <a:lstStyle/>
          <a:p>
            <a:r>
              <a:rPr lang="en-GB" sz="1400" b="1" dirty="0"/>
              <a:t>Cross-collection headlines</a:t>
            </a:r>
            <a:endParaRPr lang="en-US" sz="1400" dirty="0"/>
          </a:p>
          <a:p>
            <a:r>
              <a:rPr lang="en-GB" sz="1200" dirty="0"/>
              <a:t> </a:t>
            </a:r>
            <a:endParaRPr lang="en-US" sz="1200" dirty="0"/>
          </a:p>
          <a:p>
            <a:r>
              <a:rPr lang="en-GB" sz="1200" b="1" dirty="0"/>
              <a:t>-</a:t>
            </a:r>
            <a:r>
              <a:rPr lang="en-GB" sz="1200" b="1" dirty="0" err="1"/>
              <a:t>Ams</a:t>
            </a:r>
            <a:r>
              <a:rPr lang="en-GB" sz="1200" b="1" dirty="0"/>
              <a:t> </a:t>
            </a:r>
            <a:r>
              <a:rPr lang="en-GB" sz="1200" b="1" dirty="0" err="1"/>
              <a:t>Blauw</a:t>
            </a:r>
            <a:r>
              <a:rPr lang="en-GB" sz="1200" b="1" dirty="0"/>
              <a:t> classics</a:t>
            </a:r>
            <a:endParaRPr lang="en-US" sz="1200" dirty="0"/>
          </a:p>
          <a:p>
            <a:r>
              <a:rPr lang="en-GB" sz="1200" dirty="0"/>
              <a:t>A capsule of iconic denim-minded pieces ranging from the perfect classic denim and matching jacket to the ideal chino and a well-crafted Breton. Each </a:t>
            </a:r>
            <a:r>
              <a:rPr lang="en-GB" sz="1200" dirty="0" err="1"/>
              <a:t>Ams</a:t>
            </a:r>
            <a:r>
              <a:rPr lang="en-GB" sz="1200" dirty="0"/>
              <a:t> </a:t>
            </a:r>
            <a:r>
              <a:rPr lang="en-GB" sz="1200" dirty="0" err="1"/>
              <a:t>Blauw</a:t>
            </a:r>
            <a:r>
              <a:rPr lang="en-GB" sz="1200" dirty="0"/>
              <a:t> classic is issued with its own special hang tag.</a:t>
            </a:r>
            <a:endParaRPr lang="en-US" sz="1200" dirty="0"/>
          </a:p>
          <a:p>
            <a:r>
              <a:rPr lang="en-GB" sz="1200" b="1" dirty="0"/>
              <a:t>-Re-spun classics</a:t>
            </a:r>
            <a:r>
              <a:rPr lang="en-GB" sz="1200" dirty="0"/>
              <a:t> </a:t>
            </a:r>
            <a:endParaRPr lang="en-US" sz="1200" dirty="0"/>
          </a:p>
          <a:p>
            <a:r>
              <a:rPr lang="en-GB" sz="1200" dirty="0"/>
              <a:t>Such as pinstripes, </a:t>
            </a:r>
            <a:r>
              <a:rPr lang="en-US" sz="1200" dirty="0"/>
              <a:t>pied-de-</a:t>
            </a:r>
            <a:r>
              <a:rPr lang="en-US" sz="1200" dirty="0" err="1"/>
              <a:t>poule</a:t>
            </a:r>
            <a:r>
              <a:rPr lang="en-US" sz="1200" dirty="0"/>
              <a:t> and checks.</a:t>
            </a:r>
          </a:p>
          <a:p>
            <a:r>
              <a:rPr lang="en-GB" sz="1200" b="1" dirty="0"/>
              <a:t>-Tailored denim</a:t>
            </a:r>
            <a:r>
              <a:rPr lang="en-GB" sz="1200" dirty="0"/>
              <a:t> </a:t>
            </a:r>
            <a:endParaRPr lang="en-US" sz="1200" dirty="0"/>
          </a:p>
          <a:p>
            <a:r>
              <a:rPr lang="en-GB" sz="1200" dirty="0"/>
              <a:t>Featuring rich textures such as flock, accompanied by a dressed-up way of styling.</a:t>
            </a:r>
            <a:endParaRPr lang="en-US" sz="1200" dirty="0"/>
          </a:p>
          <a:p>
            <a:r>
              <a:rPr lang="en-GB" sz="1200" b="1" dirty="0"/>
              <a:t>-Bandana art</a:t>
            </a:r>
            <a:r>
              <a:rPr lang="en-GB" sz="1200" dirty="0"/>
              <a:t> </a:t>
            </a:r>
            <a:endParaRPr lang="en-US" sz="1200" dirty="0"/>
          </a:p>
          <a:p>
            <a:r>
              <a:rPr lang="en-GB" sz="1200" dirty="0"/>
              <a:t>Deconstructed bandana placements and prints.</a:t>
            </a:r>
            <a:endParaRPr lang="en-US" sz="1200" dirty="0"/>
          </a:p>
          <a:p>
            <a:r>
              <a:rPr lang="en-GB" sz="1200" b="1" dirty="0"/>
              <a:t>-Continued focus on sustainability</a:t>
            </a:r>
            <a:r>
              <a:rPr lang="en-GB" sz="1200" dirty="0"/>
              <a:t> –</a:t>
            </a:r>
            <a:endParaRPr lang="en-US" sz="1200" dirty="0"/>
          </a:p>
          <a:p>
            <a:r>
              <a:rPr lang="en-GB" sz="1200" dirty="0"/>
              <a:t>Designing with organic cotton and embracing more sustainable washes.</a:t>
            </a:r>
            <a:endParaRPr lang="en-US" sz="1200" dirty="0"/>
          </a:p>
          <a:p>
            <a:r>
              <a:rPr lang="en-GB" sz="1200" b="1" dirty="0"/>
              <a:t>-A new take on denim workwear</a:t>
            </a:r>
            <a:r>
              <a:rPr lang="en-GB" sz="1200" dirty="0"/>
              <a:t> </a:t>
            </a:r>
            <a:endParaRPr lang="en-US" sz="1200" dirty="0"/>
          </a:p>
          <a:p>
            <a:r>
              <a:rPr lang="en-GB" sz="1200" dirty="0"/>
              <a:t>Fresh colours, new artworks, rich and unexpected mixing of qualities.</a:t>
            </a:r>
            <a:endParaRPr lang="en-US" sz="1200" dirty="0"/>
          </a:p>
          <a:p>
            <a:r>
              <a:rPr lang="en-GB" sz="1200" b="1" dirty="0"/>
              <a:t>-</a:t>
            </a:r>
            <a:r>
              <a:rPr lang="en-GB" sz="1200" b="1" dirty="0" err="1"/>
              <a:t>Masterclash</a:t>
            </a:r>
            <a:r>
              <a:rPr lang="en-GB" sz="1200" dirty="0"/>
              <a:t> </a:t>
            </a:r>
            <a:r>
              <a:rPr lang="en-GB" sz="1200" b="1" dirty="0"/>
              <a:t>– when Andy and Pablo</a:t>
            </a:r>
            <a:r>
              <a:rPr lang="en-GB" sz="1200" dirty="0"/>
              <a:t> </a:t>
            </a:r>
            <a:r>
              <a:rPr lang="en-GB" sz="1200" b="1" dirty="0"/>
              <a:t>meet</a:t>
            </a:r>
            <a:endParaRPr lang="en-US" sz="1200" dirty="0"/>
          </a:p>
          <a:p>
            <a:r>
              <a:rPr lang="en-GB" sz="1200" dirty="0"/>
              <a:t>Blown-up artworks, neon-meets-neutral, multiple textures and tone-on-tone colour.</a:t>
            </a:r>
            <a:endParaRPr lang="en-US" sz="1200" dirty="0"/>
          </a:p>
          <a:p>
            <a:endParaRPr lang="en-US" sz="1200" dirty="0"/>
          </a:p>
          <a:p>
            <a:r>
              <a:rPr lang="en-GB" sz="1400" b="1" dirty="0"/>
              <a:t>The Blue Period</a:t>
            </a:r>
            <a:endParaRPr lang="en-US" sz="1400" b="1" dirty="0"/>
          </a:p>
          <a:p>
            <a:r>
              <a:rPr lang="en-GB" sz="1200" b="1" dirty="0"/>
              <a:t> </a:t>
            </a:r>
            <a:endParaRPr lang="en-US" sz="1200" dirty="0"/>
          </a:p>
          <a:p>
            <a:r>
              <a:rPr lang="en-GB" sz="1200" dirty="0"/>
              <a:t>Underpinned by Picasso’s blue period, this drop is grounded in the artist’s favourite hue. Sometimes clear and deep; other times pastel and powdered – we see the world through blue eyes. </a:t>
            </a:r>
            <a:endParaRPr lang="en-US" sz="1200" dirty="0"/>
          </a:p>
          <a:p>
            <a:r>
              <a:rPr lang="en-GB" sz="1200" dirty="0"/>
              <a:t> </a:t>
            </a:r>
            <a:endParaRPr lang="en-US" sz="1200" dirty="0"/>
          </a:p>
          <a:p>
            <a:r>
              <a:rPr lang="en-GB" sz="1200" dirty="0"/>
              <a:t>The denim and pant direction ranges from workwear inspired denim with matching jackets to artisanal pinstripes on Picasso inspired silhouettes. We also issued a range of tailored pieces, inspired by Parisian chic – including a standout suit.</a:t>
            </a:r>
            <a:endParaRPr lang="en-US" sz="1200" dirty="0"/>
          </a:p>
          <a:p>
            <a:r>
              <a:rPr lang="en-GB" sz="1200" dirty="0"/>
              <a:t> </a:t>
            </a:r>
            <a:endParaRPr lang="en-US" sz="1200" dirty="0"/>
          </a:p>
          <a:p>
            <a:r>
              <a:rPr lang="en-GB" sz="1200" dirty="0"/>
              <a:t>Deconstructed bandanas are our homage to Pablo Picasso who always wore one. And we see bandana art in everything from </a:t>
            </a:r>
            <a:r>
              <a:rPr lang="en-GB" sz="1200" dirty="0" err="1"/>
              <a:t>allover</a:t>
            </a:r>
            <a:r>
              <a:rPr lang="en-GB" sz="1200" dirty="0"/>
              <a:t> prints to artful placements on destroyed denim. Bandana twill also puts a bold spin on workwear-inspired shirting for men and boys.</a:t>
            </a:r>
            <a:endParaRPr lang="en-US" sz="1200" dirty="0"/>
          </a:p>
          <a:p>
            <a:r>
              <a:rPr lang="en-GB" sz="1200" b="1" dirty="0"/>
              <a:t> </a:t>
            </a:r>
            <a:endParaRPr lang="en-US" sz="1200" dirty="0"/>
          </a:p>
          <a:p>
            <a:r>
              <a:rPr lang="en-GB" sz="1200" dirty="0"/>
              <a:t>The November colour card is a Picasso-inspired blend of blues and purples: from sugar blue and light mauve to a richer purple. A tight French palette of reds, whites and blues gets fresh contrast with khaki and other utility browns. The palette is finished with detailing in neon orange. </a:t>
            </a:r>
            <a:endParaRPr lang="en-US" sz="1200" dirty="0"/>
          </a:p>
          <a:p>
            <a:endParaRPr lang="en-US" sz="1200" dirty="0"/>
          </a:p>
        </p:txBody>
      </p:sp>
      <p:sp>
        <p:nvSpPr>
          <p:cNvPr id="9" name="TextBox 8"/>
          <p:cNvSpPr txBox="1"/>
          <p:nvPr/>
        </p:nvSpPr>
        <p:spPr>
          <a:xfrm>
            <a:off x="588023" y="9510917"/>
            <a:ext cx="5812413" cy="246221"/>
          </a:xfrm>
          <a:prstGeom prst="rect">
            <a:avLst/>
          </a:prstGeom>
          <a:noFill/>
        </p:spPr>
        <p:txBody>
          <a:bodyPr wrap="square" rtlCol="0">
            <a:spAutoFit/>
          </a:bodyPr>
          <a:lstStyle/>
          <a:p>
            <a:r>
              <a:rPr lang="en-US" sz="1000" dirty="0"/>
              <a:t>SCOTCH &amp; SODA | KEIZERSGRACHT 105 | 1015 CH AMSTERDAM | THE NETHERLANDS | SCOTCH-SODA.COM </a:t>
            </a:r>
          </a:p>
        </p:txBody>
      </p:sp>
    </p:spTree>
    <p:extLst>
      <p:ext uri="{BB962C8B-B14F-4D97-AF65-F5344CB8AC3E}">
        <p14:creationId xmlns:p14="http://schemas.microsoft.com/office/powerpoint/2010/main" val="283477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652" y="8586195"/>
            <a:ext cx="1369156" cy="686740"/>
          </a:xfrm>
          <a:prstGeom prst="rect">
            <a:avLst/>
          </a:prstGeom>
        </p:spPr>
      </p:pic>
      <p:sp>
        <p:nvSpPr>
          <p:cNvPr id="4" name="TextBox 3"/>
          <p:cNvSpPr txBox="1"/>
          <p:nvPr/>
        </p:nvSpPr>
        <p:spPr>
          <a:xfrm>
            <a:off x="672138" y="546268"/>
            <a:ext cx="5728298" cy="8186857"/>
          </a:xfrm>
          <a:prstGeom prst="rect">
            <a:avLst/>
          </a:prstGeom>
          <a:noFill/>
        </p:spPr>
        <p:txBody>
          <a:bodyPr wrap="square" rtlCol="0">
            <a:spAutoFit/>
          </a:bodyPr>
          <a:lstStyle/>
          <a:p>
            <a:r>
              <a:rPr lang="en-GB" sz="1400" b="1" dirty="0"/>
              <a:t>The Blue Period key styles:</a:t>
            </a:r>
            <a:endParaRPr lang="en-US" sz="1400" dirty="0"/>
          </a:p>
          <a:p>
            <a:r>
              <a:rPr lang="en-GB" sz="1200" b="1" dirty="0"/>
              <a:t> </a:t>
            </a:r>
            <a:endParaRPr lang="en-US" sz="1200" dirty="0"/>
          </a:p>
          <a:p>
            <a:r>
              <a:rPr lang="en-GB" sz="1200" b="1" dirty="0"/>
              <a:t>Men’s denims</a:t>
            </a:r>
            <a:endParaRPr lang="en-US" sz="1200" dirty="0"/>
          </a:p>
          <a:p>
            <a:r>
              <a:rPr lang="en-GB" sz="1200" dirty="0"/>
              <a:t>-Norm denim in ‘</a:t>
            </a:r>
            <a:r>
              <a:rPr lang="en-GB" sz="1200" dirty="0" err="1"/>
              <a:t>Blauw</a:t>
            </a:r>
            <a:r>
              <a:rPr lang="en-GB" sz="1200" dirty="0"/>
              <a:t> cure’ wash – an authentic mid-blue wash (see also Norm trucker jacket with iconic illustration of a jacket in its interior)</a:t>
            </a:r>
            <a:endParaRPr lang="en-US" sz="1200" dirty="0"/>
          </a:p>
          <a:p>
            <a:r>
              <a:rPr lang="en-GB" sz="1200" dirty="0"/>
              <a:t>-Vernon denim in ‘</a:t>
            </a:r>
            <a:r>
              <a:rPr lang="en-GB" sz="1200" dirty="0" err="1"/>
              <a:t>Blauw</a:t>
            </a:r>
            <a:r>
              <a:rPr lang="en-GB" sz="1200" dirty="0"/>
              <a:t> bandana’ wash – ecru denim with blue </a:t>
            </a:r>
            <a:r>
              <a:rPr lang="en-GB" sz="1200" dirty="0" err="1"/>
              <a:t>allover</a:t>
            </a:r>
            <a:r>
              <a:rPr lang="en-GB" sz="1200" dirty="0"/>
              <a:t> print</a:t>
            </a:r>
            <a:endParaRPr lang="en-US" sz="1200" dirty="0"/>
          </a:p>
          <a:p>
            <a:r>
              <a:rPr lang="en-GB" sz="1200" dirty="0"/>
              <a:t>-100% organic cotton Ralston denim in ‘pin stripe’ wash – an </a:t>
            </a:r>
            <a:r>
              <a:rPr lang="en-GB" sz="1200" dirty="0" err="1"/>
              <a:t>Amsterdams</a:t>
            </a:r>
            <a:r>
              <a:rPr lang="en-GB" sz="1200" dirty="0"/>
              <a:t> </a:t>
            </a:r>
            <a:r>
              <a:rPr lang="en-GB" sz="1200" dirty="0" err="1"/>
              <a:t>Blauw</a:t>
            </a:r>
            <a:r>
              <a:rPr lang="en-GB" sz="1200" dirty="0"/>
              <a:t> icon, reissued with a </a:t>
            </a:r>
            <a:r>
              <a:rPr lang="en-GB" sz="1200" dirty="0" err="1"/>
              <a:t>lazered</a:t>
            </a:r>
            <a:r>
              <a:rPr lang="en-GB" sz="1200" dirty="0"/>
              <a:t> pinstripe with ‘</a:t>
            </a:r>
            <a:r>
              <a:rPr lang="en-GB" sz="1200" dirty="0" err="1"/>
              <a:t>Blauw</a:t>
            </a:r>
            <a:r>
              <a:rPr lang="en-GB" sz="1200" dirty="0"/>
              <a:t>’ script in stripe</a:t>
            </a:r>
            <a:endParaRPr lang="en-US" sz="1200" dirty="0"/>
          </a:p>
          <a:p>
            <a:r>
              <a:rPr lang="en-GB" sz="1200" dirty="0"/>
              <a:t>-Seasonal painter pant – rigid denim in ‘sugar blue’: a muted, powdery blue</a:t>
            </a:r>
            <a:endParaRPr lang="en-US" sz="1200" dirty="0"/>
          </a:p>
          <a:p>
            <a:r>
              <a:rPr lang="en-GB" sz="1200" dirty="0"/>
              <a:t>-Dean denim in ‘masterpiece’ – a two-piece deep blue uniform with unusual </a:t>
            </a:r>
            <a:r>
              <a:rPr lang="en-GB" sz="1200" dirty="0" err="1"/>
              <a:t>neppy</a:t>
            </a:r>
            <a:r>
              <a:rPr lang="en-GB" sz="1200" dirty="0"/>
              <a:t> stripe in the fabric (with matching trucker jacket).</a:t>
            </a:r>
            <a:endParaRPr lang="en-US" sz="1200" dirty="0"/>
          </a:p>
          <a:p>
            <a:r>
              <a:rPr lang="en-GB" sz="1200" dirty="0"/>
              <a:t> </a:t>
            </a:r>
            <a:endParaRPr lang="en-US" sz="1200" dirty="0"/>
          </a:p>
          <a:p>
            <a:r>
              <a:rPr lang="en-GB" sz="1200" b="1" dirty="0"/>
              <a:t>Men’s tops and outerwear</a:t>
            </a:r>
            <a:endParaRPr lang="en-US" sz="1200" b="1" dirty="0"/>
          </a:p>
          <a:p>
            <a:r>
              <a:rPr lang="en-GB" sz="1200" dirty="0"/>
              <a:t>-Classic jean trucker – with jacket illustration inside</a:t>
            </a:r>
            <a:endParaRPr lang="en-US" sz="1200" dirty="0"/>
          </a:p>
          <a:p>
            <a:r>
              <a:rPr lang="en-GB" sz="1200" dirty="0"/>
              <a:t>-Printed shirt jacket – in bandana red, featuring deconstructed signature ‘</a:t>
            </a:r>
            <a:r>
              <a:rPr lang="en-GB" sz="1200" dirty="0" err="1"/>
              <a:t>Blauw</a:t>
            </a:r>
            <a:r>
              <a:rPr lang="en-GB" sz="1200" dirty="0"/>
              <a:t>’ print</a:t>
            </a:r>
            <a:endParaRPr lang="en-US" sz="1200" dirty="0"/>
          </a:p>
          <a:p>
            <a:r>
              <a:rPr lang="en-GB" sz="1200" dirty="0"/>
              <a:t>-Twill utility shirt – in with </a:t>
            </a:r>
            <a:r>
              <a:rPr lang="en-GB" sz="1200" dirty="0" err="1"/>
              <a:t>allover</a:t>
            </a:r>
            <a:r>
              <a:rPr lang="en-GB" sz="1200" dirty="0"/>
              <a:t> exploded bandana print (also available in solid colours)</a:t>
            </a:r>
            <a:endParaRPr lang="en-US" sz="1200" dirty="0"/>
          </a:p>
          <a:p>
            <a:r>
              <a:rPr lang="en-GB" sz="1200" dirty="0"/>
              <a:t>-Corduroy blazer – An </a:t>
            </a:r>
            <a:r>
              <a:rPr lang="en-GB" sz="1200" dirty="0" err="1"/>
              <a:t>Amsterdams</a:t>
            </a:r>
            <a:r>
              <a:rPr lang="en-GB" sz="1200" dirty="0"/>
              <a:t> </a:t>
            </a:r>
            <a:r>
              <a:rPr lang="en-GB" sz="1200" dirty="0" err="1"/>
              <a:t>Blauw</a:t>
            </a:r>
            <a:r>
              <a:rPr lang="en-GB" sz="1200" dirty="0"/>
              <a:t> classic, reworked in cord with matching pant</a:t>
            </a:r>
            <a:endParaRPr lang="en-US" sz="1200" dirty="0"/>
          </a:p>
          <a:p>
            <a:r>
              <a:rPr lang="en-GB" sz="1200" dirty="0"/>
              <a:t>-Longline wool coat – in a midnight blue, with a nylon padded back panel </a:t>
            </a:r>
            <a:endParaRPr lang="en-US" sz="1200" dirty="0"/>
          </a:p>
          <a:p>
            <a:endParaRPr lang="en-US" dirty="0"/>
          </a:p>
          <a:p>
            <a:r>
              <a:rPr lang="en-GB" sz="1400" b="1" dirty="0"/>
              <a:t>Factory Culture </a:t>
            </a:r>
          </a:p>
          <a:p>
            <a:r>
              <a:rPr lang="en-GB" sz="1200" b="1" dirty="0"/>
              <a:t> </a:t>
            </a:r>
            <a:endParaRPr lang="en-US" sz="1200" dirty="0"/>
          </a:p>
          <a:p>
            <a:r>
              <a:rPr lang="en-GB" sz="1200" dirty="0" err="1"/>
              <a:t>Amsterdams</a:t>
            </a:r>
            <a:r>
              <a:rPr lang="en-GB" sz="1200" dirty="0"/>
              <a:t> </a:t>
            </a:r>
            <a:r>
              <a:rPr lang="en-GB" sz="1200" dirty="0" err="1"/>
              <a:t>Blauw’s</a:t>
            </a:r>
            <a:r>
              <a:rPr lang="en-GB" sz="1200" dirty="0"/>
              <a:t> December delivery is a full-colour, mixed-media explosion inspired by Andy Warhol and The Factory. Expect a mash-up of arthouse artworks and prints, detailed with the season’s neon-green.</a:t>
            </a:r>
            <a:endParaRPr lang="en-US" sz="1200" dirty="0"/>
          </a:p>
          <a:p>
            <a:r>
              <a:rPr lang="en-GB" sz="1200" dirty="0"/>
              <a:t> </a:t>
            </a:r>
            <a:endParaRPr lang="en-US" sz="1200" dirty="0"/>
          </a:p>
          <a:p>
            <a:r>
              <a:rPr lang="en-GB" sz="1200" dirty="0"/>
              <a:t>Classic themes such as pied-a-</a:t>
            </a:r>
            <a:r>
              <a:rPr lang="en-GB" sz="1200" dirty="0" err="1"/>
              <a:t>poule</a:t>
            </a:r>
            <a:r>
              <a:rPr lang="en-GB" sz="1200" dirty="0"/>
              <a:t>, pinstripes and checks are given fresh perspectives thanks to treatments that nod to Warhol-</a:t>
            </a:r>
            <a:r>
              <a:rPr lang="en-GB" sz="1200" dirty="0" err="1"/>
              <a:t>esque</a:t>
            </a:r>
            <a:r>
              <a:rPr lang="en-GB" sz="1200" dirty="0"/>
              <a:t> screen-printing. New colourways featuring shots of neon, innovative fabric applications and unexpected mixing of qualities are other techniques that work magic for effortless, NYC-street appeal.</a:t>
            </a:r>
            <a:endParaRPr lang="en-US" sz="1200" dirty="0"/>
          </a:p>
          <a:p>
            <a:r>
              <a:rPr lang="en-GB" sz="1200" dirty="0"/>
              <a:t> </a:t>
            </a:r>
            <a:endParaRPr lang="en-US" sz="1200" dirty="0"/>
          </a:p>
          <a:p>
            <a:r>
              <a:rPr lang="en-GB" sz="1200" dirty="0"/>
              <a:t>The colour palette sees blacks, whites and </a:t>
            </a:r>
            <a:r>
              <a:rPr lang="en-GB" sz="1200" dirty="0" err="1"/>
              <a:t>ecrus</a:t>
            </a:r>
            <a:r>
              <a:rPr lang="en-GB" sz="1200" dirty="0"/>
              <a:t> mix with neutrals and </a:t>
            </a:r>
            <a:r>
              <a:rPr lang="en-GB" sz="1200" dirty="0" err="1"/>
              <a:t>neons</a:t>
            </a:r>
            <a:r>
              <a:rPr lang="en-GB" sz="1200" dirty="0"/>
              <a:t>. Earthy rusts, brick red and retro-yellow clash with pop-art </a:t>
            </a:r>
            <a:r>
              <a:rPr lang="en-GB" sz="1200" dirty="0" err="1"/>
              <a:t>fluoro</a:t>
            </a:r>
            <a:r>
              <a:rPr lang="en-GB" sz="1200" dirty="0"/>
              <a:t> pinks, while greens of several shades make an artful nod to Spring. </a:t>
            </a:r>
            <a:endParaRPr lang="en-US" sz="1200" dirty="0"/>
          </a:p>
          <a:p>
            <a:r>
              <a:rPr lang="en-GB" sz="1200" dirty="0"/>
              <a:t> </a:t>
            </a:r>
            <a:endParaRPr lang="en-US" sz="1200" dirty="0"/>
          </a:p>
          <a:p>
            <a:r>
              <a:rPr lang="en-GB" sz="1200" b="1" dirty="0"/>
              <a:t>Factory culture key styles:</a:t>
            </a:r>
            <a:endParaRPr lang="en-US" sz="1200" dirty="0"/>
          </a:p>
          <a:p>
            <a:r>
              <a:rPr lang="en-GB" sz="1200" b="1" dirty="0"/>
              <a:t> </a:t>
            </a:r>
            <a:endParaRPr lang="en-US" sz="1200" dirty="0"/>
          </a:p>
          <a:p>
            <a:r>
              <a:rPr lang="en-GB" sz="1200" b="1" dirty="0"/>
              <a:t>Men’s denims</a:t>
            </a:r>
            <a:endParaRPr lang="en-US" sz="1200" dirty="0"/>
          </a:p>
          <a:p>
            <a:r>
              <a:rPr lang="en-GB" sz="1200" dirty="0"/>
              <a:t>-Seasonal cargo pants in ‘indigo stripe’ – a loose cut with white pinstripe on an indigo base</a:t>
            </a:r>
            <a:endParaRPr lang="en-US" sz="1200" dirty="0"/>
          </a:p>
          <a:p>
            <a:r>
              <a:rPr lang="en-GB" sz="1200" dirty="0"/>
              <a:t>-Ralston Crop denim in ‘sketch it out’ – with seasonal pied-a-</a:t>
            </a:r>
            <a:r>
              <a:rPr lang="en-GB" sz="1200" dirty="0" err="1"/>
              <a:t>poule</a:t>
            </a:r>
            <a:r>
              <a:rPr lang="en-GB" sz="1200" dirty="0"/>
              <a:t> iteration</a:t>
            </a:r>
            <a:endParaRPr lang="en-US" sz="1200" dirty="0"/>
          </a:p>
          <a:p>
            <a:r>
              <a:rPr lang="en-GB" sz="1200" dirty="0"/>
              <a:t>-Vernon in ‘factory black’ overdyed rust tone on a 100% organic cotton Italian base</a:t>
            </a:r>
            <a:endParaRPr lang="en-US" sz="1200" dirty="0"/>
          </a:p>
          <a:p>
            <a:r>
              <a:rPr lang="en-GB" sz="1200" dirty="0"/>
              <a:t>-Ralston Crop in ‘patch it up’ – a cropped jean cut from a mix of blue denim patches </a:t>
            </a:r>
            <a:endParaRPr lang="en-US" sz="1200" dirty="0"/>
          </a:p>
          <a:p>
            <a:endParaRPr lang="en-US" sz="1200" dirty="0"/>
          </a:p>
        </p:txBody>
      </p:sp>
      <p:sp>
        <p:nvSpPr>
          <p:cNvPr id="9" name="TextBox 8"/>
          <p:cNvSpPr txBox="1"/>
          <p:nvPr/>
        </p:nvSpPr>
        <p:spPr>
          <a:xfrm>
            <a:off x="588023" y="9510917"/>
            <a:ext cx="5812413" cy="246221"/>
          </a:xfrm>
          <a:prstGeom prst="rect">
            <a:avLst/>
          </a:prstGeom>
          <a:noFill/>
        </p:spPr>
        <p:txBody>
          <a:bodyPr wrap="square" rtlCol="0">
            <a:spAutoFit/>
          </a:bodyPr>
          <a:lstStyle/>
          <a:p>
            <a:r>
              <a:rPr lang="en-US" sz="1000" dirty="0"/>
              <a:t>SCOTCH &amp; SODA | KEIZERSGRACHT 105 | 1015 CH AMSTERDAM | THE NETHERLANDS | SCOTCH-SODA.COM </a:t>
            </a:r>
          </a:p>
        </p:txBody>
      </p:sp>
    </p:spTree>
    <p:extLst>
      <p:ext uri="{BB962C8B-B14F-4D97-AF65-F5344CB8AC3E}">
        <p14:creationId xmlns:p14="http://schemas.microsoft.com/office/powerpoint/2010/main" val="2722990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652" y="8586195"/>
            <a:ext cx="1369156" cy="686740"/>
          </a:xfrm>
          <a:prstGeom prst="rect">
            <a:avLst/>
          </a:prstGeom>
        </p:spPr>
      </p:pic>
      <p:sp>
        <p:nvSpPr>
          <p:cNvPr id="4" name="TextBox 3"/>
          <p:cNvSpPr txBox="1"/>
          <p:nvPr/>
        </p:nvSpPr>
        <p:spPr>
          <a:xfrm>
            <a:off x="672138" y="546268"/>
            <a:ext cx="5728298" cy="7294305"/>
          </a:xfrm>
          <a:prstGeom prst="rect">
            <a:avLst/>
          </a:prstGeom>
          <a:noFill/>
        </p:spPr>
        <p:txBody>
          <a:bodyPr wrap="square" rtlCol="0">
            <a:spAutoFit/>
          </a:bodyPr>
          <a:lstStyle/>
          <a:p>
            <a:r>
              <a:rPr lang="en-GB" sz="1200" dirty="0"/>
              <a:t> </a:t>
            </a:r>
            <a:r>
              <a:rPr lang="en-GB" sz="1200" b="1" dirty="0"/>
              <a:t>Men’s tops and outerwear</a:t>
            </a:r>
            <a:endParaRPr lang="en-US" sz="1200" dirty="0"/>
          </a:p>
          <a:p>
            <a:r>
              <a:rPr lang="en-GB" sz="1200" dirty="0"/>
              <a:t>-Denim puffer jacket with ‘indigo’ trench – a quilted puffer in a denim execution, with zip-off sleeves (sleeveless, it looks great styled with the indigo trench jacket)</a:t>
            </a:r>
            <a:endParaRPr lang="en-US" sz="1200" dirty="0"/>
          </a:p>
          <a:p>
            <a:r>
              <a:rPr lang="en-GB" sz="1200" dirty="0"/>
              <a:t>-</a:t>
            </a:r>
            <a:r>
              <a:rPr lang="en-GB" sz="1200" dirty="0" err="1"/>
              <a:t>Dégradé</a:t>
            </a:r>
            <a:r>
              <a:rPr lang="en-GB" sz="1200" dirty="0"/>
              <a:t> effect parka – a utility-style jacket in a mash-up of blue hues  </a:t>
            </a:r>
            <a:endParaRPr lang="en-US" sz="1200" dirty="0"/>
          </a:p>
          <a:p>
            <a:r>
              <a:rPr lang="en-GB" sz="1200" dirty="0"/>
              <a:t>-Neon checked flannel shirt – a </a:t>
            </a:r>
            <a:r>
              <a:rPr lang="en-GB" sz="1200" dirty="0" err="1"/>
              <a:t>Blauw</a:t>
            </a:r>
            <a:r>
              <a:rPr lang="en-GB" sz="1200" dirty="0"/>
              <a:t> classic, updated in a neon-meets-neutral palette</a:t>
            </a:r>
            <a:endParaRPr lang="en-US" sz="1200" dirty="0"/>
          </a:p>
          <a:p>
            <a:r>
              <a:rPr lang="en-GB" sz="1200" dirty="0"/>
              <a:t>-Pinstripe hoodie – two-piece off-duty uniform with matching pinstripe sweatpants</a:t>
            </a:r>
            <a:endParaRPr lang="en-US" sz="1200" dirty="0"/>
          </a:p>
          <a:p>
            <a:r>
              <a:rPr lang="en-GB" sz="1200" dirty="0"/>
              <a:t>-Artwork sweat – in a mustard yellow, with an artwork that embodies the delivery’s factory vibe</a:t>
            </a:r>
            <a:endParaRPr lang="en-US" sz="1200" dirty="0"/>
          </a:p>
          <a:p>
            <a:r>
              <a:rPr lang="en-GB" sz="1200" dirty="0"/>
              <a:t>-Shawl collar pullover – in a monochrome pied-a-</a:t>
            </a:r>
            <a:r>
              <a:rPr lang="en-GB" sz="1200" dirty="0" err="1"/>
              <a:t>poule</a:t>
            </a:r>
            <a:r>
              <a:rPr lang="en-GB" sz="1200" dirty="0"/>
              <a:t> print</a:t>
            </a:r>
            <a:endParaRPr lang="en-US" sz="1200" dirty="0"/>
          </a:p>
          <a:p>
            <a:r>
              <a:rPr lang="en-GB" sz="1200" dirty="0"/>
              <a:t>-Jacquard all-over hoodie – and matching tee, both in an earthy rust shade</a:t>
            </a:r>
            <a:endParaRPr lang="en-US" sz="1200" dirty="0"/>
          </a:p>
          <a:p>
            <a:r>
              <a:rPr lang="en-GB" sz="1200" dirty="0"/>
              <a:t> </a:t>
            </a:r>
            <a:endParaRPr lang="en-US" sz="1200" dirty="0"/>
          </a:p>
          <a:p>
            <a:r>
              <a:rPr lang="en-GB" sz="1400" b="1" dirty="0"/>
              <a:t>Lot 22: The Factory</a:t>
            </a:r>
            <a:endParaRPr lang="en-US" sz="1400" dirty="0"/>
          </a:p>
          <a:p>
            <a:r>
              <a:rPr lang="en-GB" sz="1200" b="1" dirty="0"/>
              <a:t> </a:t>
            </a:r>
            <a:endParaRPr lang="en-US" sz="1200" dirty="0"/>
          </a:p>
          <a:p>
            <a:r>
              <a:rPr lang="en-GB" sz="1200" dirty="0"/>
              <a:t>Lot 22 is the </a:t>
            </a:r>
            <a:r>
              <a:rPr lang="en-GB" sz="1200" dirty="0" err="1"/>
              <a:t>Amsterdams</a:t>
            </a:r>
            <a:r>
              <a:rPr lang="en-GB" sz="1200" dirty="0"/>
              <a:t> </a:t>
            </a:r>
            <a:r>
              <a:rPr lang="en-GB" sz="1200" dirty="0" err="1"/>
              <a:t>Blauw</a:t>
            </a:r>
            <a:r>
              <a:rPr lang="en-GB" sz="1200" dirty="0"/>
              <a:t> premium denim lab. A place where we forget the rules and experiment to create real indigo newness. Directional fabrications, washes and detailing are our permanent ingredients. </a:t>
            </a:r>
            <a:endParaRPr lang="en-US" sz="1200" dirty="0"/>
          </a:p>
          <a:p>
            <a:r>
              <a:rPr lang="en-GB" sz="1200" b="1" dirty="0"/>
              <a:t> </a:t>
            </a:r>
            <a:endParaRPr lang="en-US" sz="1200" dirty="0"/>
          </a:p>
          <a:p>
            <a:r>
              <a:rPr lang="en-GB" sz="1200" dirty="0"/>
              <a:t>For Pre-fall ‘20, inspiration comes by way of Andy Warhol’s infamous New York base - The Factory.  We explore the idea of denim as collectable art pieces, delivering a tight capsule headlined by an acidic-neon take on </a:t>
            </a:r>
            <a:r>
              <a:rPr lang="en-GB" sz="1200" dirty="0" err="1"/>
              <a:t>dégradé</a:t>
            </a:r>
            <a:r>
              <a:rPr lang="en-GB" sz="1200" dirty="0"/>
              <a:t>. The capsule includes three statement denims, a premium workwear pant and shirt with innovative </a:t>
            </a:r>
            <a:r>
              <a:rPr lang="en-GB" sz="1200" dirty="0" err="1"/>
              <a:t>dégradé</a:t>
            </a:r>
            <a:r>
              <a:rPr lang="en-GB" sz="1200" dirty="0"/>
              <a:t> lining, a </a:t>
            </a:r>
            <a:r>
              <a:rPr lang="en-GB" sz="1200" dirty="0" err="1"/>
              <a:t>dégradé</a:t>
            </a:r>
            <a:r>
              <a:rPr lang="en-GB" sz="1200" dirty="0"/>
              <a:t> panel tee, and oversize artwork hoodie.</a:t>
            </a:r>
            <a:endParaRPr lang="en-US" sz="1200" dirty="0"/>
          </a:p>
          <a:p>
            <a:r>
              <a:rPr lang="en-GB" sz="1200" dirty="0"/>
              <a:t> </a:t>
            </a:r>
            <a:endParaRPr lang="en-US" sz="1200" dirty="0"/>
          </a:p>
          <a:p>
            <a:r>
              <a:rPr lang="en-GB" sz="1200" dirty="0"/>
              <a:t>The highlight denim of ‘Lot 22: The Factory’ is premium Italian, recycled cotton and lyocell selvedge that boasts two entirely different looks thanks to its fully reversible styling. On the other side of the deep raw denim cast; an </a:t>
            </a:r>
            <a:r>
              <a:rPr lang="en-GB" sz="1200" dirty="0" err="1"/>
              <a:t>allover</a:t>
            </a:r>
            <a:r>
              <a:rPr lang="en-GB" sz="1200" dirty="0"/>
              <a:t> print featuring the multi-colour ‘</a:t>
            </a:r>
            <a:r>
              <a:rPr lang="en-GB" sz="1200" dirty="0" err="1"/>
              <a:t>Ams</a:t>
            </a:r>
            <a:r>
              <a:rPr lang="en-GB" sz="1200" dirty="0"/>
              <a:t> </a:t>
            </a:r>
            <a:r>
              <a:rPr lang="en-GB" sz="1200" dirty="0" err="1"/>
              <a:t>Blauw</a:t>
            </a:r>
            <a:r>
              <a:rPr lang="en-GB" sz="1200" dirty="0"/>
              <a:t>: The Factory’ logo. </a:t>
            </a:r>
            <a:endParaRPr lang="en-US" sz="1200" dirty="0"/>
          </a:p>
          <a:p>
            <a:r>
              <a:rPr lang="en-GB" sz="1200" dirty="0"/>
              <a:t> </a:t>
            </a:r>
            <a:endParaRPr lang="en-US" sz="1200" dirty="0"/>
          </a:p>
          <a:p>
            <a:r>
              <a:rPr lang="en-GB" sz="1200" b="1" dirty="0"/>
              <a:t>Lot 22 Colourways:</a:t>
            </a:r>
            <a:endParaRPr lang="en-US" sz="1200" b="1" dirty="0"/>
          </a:p>
          <a:p>
            <a:r>
              <a:rPr lang="en-GB" sz="1200" dirty="0"/>
              <a:t>Neon green, rust and purple and the three combined in multicolour </a:t>
            </a:r>
            <a:r>
              <a:rPr lang="en-GB" sz="1200" dirty="0" err="1"/>
              <a:t>dégradé</a:t>
            </a:r>
            <a:r>
              <a:rPr lang="en-GB" sz="1200" dirty="0"/>
              <a:t> accompany denims that range from to classic mid-blue destruction and repair and monochrome.</a:t>
            </a:r>
            <a:endParaRPr lang="en-US" sz="1200" dirty="0"/>
          </a:p>
          <a:p>
            <a:r>
              <a:rPr lang="en-GB" sz="1200" dirty="0"/>
              <a:t> </a:t>
            </a:r>
            <a:endParaRPr lang="en-US" sz="1200" dirty="0"/>
          </a:p>
          <a:p>
            <a:r>
              <a:rPr lang="en-GB" sz="1200" b="1" dirty="0"/>
              <a:t>Lot 22 key styles:</a:t>
            </a:r>
            <a:endParaRPr lang="en-US" sz="1200" dirty="0"/>
          </a:p>
          <a:p>
            <a:r>
              <a:rPr lang="en-GB" sz="1200" dirty="0"/>
              <a:t>-Lot 22 denim shirt – a reversible bonded denim style with a </a:t>
            </a:r>
            <a:r>
              <a:rPr lang="en-GB" sz="1200" dirty="0" err="1"/>
              <a:t>dégradé</a:t>
            </a:r>
            <a:r>
              <a:rPr lang="en-GB" sz="1200" dirty="0"/>
              <a:t> fade on one side</a:t>
            </a:r>
            <a:endParaRPr lang="en-US" sz="1200" dirty="0"/>
          </a:p>
          <a:p>
            <a:r>
              <a:rPr lang="en-GB" sz="1200" dirty="0"/>
              <a:t>-Lot 22 Ralston – a fully reversible neon green selvedge jean with </a:t>
            </a:r>
            <a:r>
              <a:rPr lang="en-GB" sz="1200" dirty="0" err="1"/>
              <a:t>allover</a:t>
            </a:r>
            <a:r>
              <a:rPr lang="en-GB" sz="1200" dirty="0"/>
              <a:t> print on one side</a:t>
            </a:r>
            <a:endParaRPr lang="en-US" sz="1200" dirty="0"/>
          </a:p>
          <a:p>
            <a:r>
              <a:rPr lang="en-GB" sz="1200" dirty="0"/>
              <a:t>-Lot 22 Norm – in wash ‘purple works’ – a premium coloured jean</a:t>
            </a:r>
            <a:endParaRPr lang="en-US" sz="1200" dirty="0"/>
          </a:p>
          <a:p>
            <a:r>
              <a:rPr lang="en-GB" sz="1200" dirty="0"/>
              <a:t>-Lot 22 premium tee – with contrast panels in rust, green and blue</a:t>
            </a:r>
            <a:endParaRPr lang="en-US" sz="1200" dirty="0"/>
          </a:p>
          <a:p>
            <a:r>
              <a:rPr lang="en-GB" sz="1200" b="1" dirty="0"/>
              <a:t> </a:t>
            </a:r>
            <a:endParaRPr lang="en-US" sz="1200" dirty="0"/>
          </a:p>
          <a:p>
            <a:endParaRPr lang="en-US" sz="1200" dirty="0"/>
          </a:p>
        </p:txBody>
      </p:sp>
      <p:sp>
        <p:nvSpPr>
          <p:cNvPr id="9" name="TextBox 8"/>
          <p:cNvSpPr txBox="1"/>
          <p:nvPr/>
        </p:nvSpPr>
        <p:spPr>
          <a:xfrm>
            <a:off x="588023" y="9510917"/>
            <a:ext cx="5812413" cy="246221"/>
          </a:xfrm>
          <a:prstGeom prst="rect">
            <a:avLst/>
          </a:prstGeom>
          <a:noFill/>
        </p:spPr>
        <p:txBody>
          <a:bodyPr wrap="square" rtlCol="0">
            <a:spAutoFit/>
          </a:bodyPr>
          <a:lstStyle/>
          <a:p>
            <a:r>
              <a:rPr lang="en-US" sz="1000" dirty="0"/>
              <a:t>SCOTCH &amp; SODA | KEIZERSGRACHT 105 | 1015 CH AMSTERDAM | THE NETHERLANDS | SCOTCH-SODA.COM </a:t>
            </a:r>
          </a:p>
        </p:txBody>
      </p:sp>
    </p:spTree>
    <p:extLst>
      <p:ext uri="{BB962C8B-B14F-4D97-AF65-F5344CB8AC3E}">
        <p14:creationId xmlns:p14="http://schemas.microsoft.com/office/powerpoint/2010/main" val="2442254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652" y="8586195"/>
            <a:ext cx="1369156" cy="686740"/>
          </a:xfrm>
          <a:prstGeom prst="rect">
            <a:avLst/>
          </a:prstGeom>
        </p:spPr>
      </p:pic>
      <p:sp>
        <p:nvSpPr>
          <p:cNvPr id="4" name="TextBox 3"/>
          <p:cNvSpPr txBox="1"/>
          <p:nvPr/>
        </p:nvSpPr>
        <p:spPr>
          <a:xfrm>
            <a:off x="672138" y="546268"/>
            <a:ext cx="5728298" cy="5847755"/>
          </a:xfrm>
          <a:prstGeom prst="rect">
            <a:avLst/>
          </a:prstGeom>
          <a:noFill/>
        </p:spPr>
        <p:txBody>
          <a:bodyPr wrap="square" rtlCol="0">
            <a:spAutoFit/>
          </a:bodyPr>
          <a:lstStyle/>
          <a:p>
            <a:r>
              <a:rPr lang="en-GB" sz="1200" b="1" dirty="0"/>
              <a:t> </a:t>
            </a:r>
            <a:r>
              <a:rPr lang="en-GB" sz="1400" b="1" dirty="0"/>
              <a:t>Scotch &amp; Soda Club </a:t>
            </a:r>
            <a:r>
              <a:rPr lang="en-GB" sz="1400" b="1" dirty="0" err="1"/>
              <a:t>Nomade</a:t>
            </a:r>
            <a:endParaRPr lang="en-US" sz="1400" b="1" dirty="0"/>
          </a:p>
          <a:p>
            <a:r>
              <a:rPr lang="en-US" sz="1200" dirty="0"/>
              <a:t> </a:t>
            </a:r>
          </a:p>
          <a:p>
            <a:r>
              <a:rPr lang="en-US" sz="1200" dirty="0"/>
              <a:t>Scotch &amp; Soda Club </a:t>
            </a:r>
            <a:r>
              <a:rPr lang="en-US" sz="1200" dirty="0" err="1"/>
              <a:t>Nomade</a:t>
            </a:r>
            <a:r>
              <a:rPr lang="en-US" sz="1200" dirty="0"/>
              <a:t> is gym inspired design, made for everywhere but the gym. Comfort sweats with an extra dose of tailoring for easy style in down time. Created as a tight, travel-ready edit, the capsule’s sports-neutral base shades are accented each season with a fresh pop of </a:t>
            </a:r>
            <a:r>
              <a:rPr lang="en-US" sz="1200" dirty="0" err="1"/>
              <a:t>colour</a:t>
            </a:r>
            <a:r>
              <a:rPr lang="en-US" sz="1200" dirty="0"/>
              <a:t>.</a:t>
            </a:r>
          </a:p>
          <a:p>
            <a:r>
              <a:rPr lang="en-US" sz="1200" dirty="0"/>
              <a:t> </a:t>
            </a:r>
          </a:p>
          <a:p>
            <a:r>
              <a:rPr lang="en-GB" sz="1200" dirty="0"/>
              <a:t>For PF20, the capsule’s off-duty basics play with super-soft and oversized separates. Après gym on-the-go-layers are inspired by technical parkas, and fabrications move in a cleaner, more tailored direction for a comfortable take on dressed-up style.</a:t>
            </a:r>
            <a:endParaRPr lang="en-US" sz="1200" dirty="0"/>
          </a:p>
          <a:p>
            <a:r>
              <a:rPr lang="en-GB" sz="1200" dirty="0"/>
              <a:t> </a:t>
            </a:r>
            <a:endParaRPr lang="en-US" sz="1200" dirty="0"/>
          </a:p>
          <a:p>
            <a:r>
              <a:rPr lang="en-GB" sz="1200" dirty="0"/>
              <a:t>This season Club </a:t>
            </a:r>
            <a:r>
              <a:rPr lang="en-GB" sz="1200" dirty="0" err="1"/>
              <a:t>Nomade’s</a:t>
            </a:r>
            <a:r>
              <a:rPr lang="en-GB" sz="1200" dirty="0"/>
              <a:t> sports-neutral base shades </a:t>
            </a:r>
            <a:r>
              <a:rPr lang="en-US" sz="1200" dirty="0"/>
              <a:t>of white, ecru, sand and black are accented with dark teal green and detailed with neon.</a:t>
            </a:r>
          </a:p>
          <a:p>
            <a:r>
              <a:rPr lang="en-GB" sz="1200" dirty="0"/>
              <a:t> </a:t>
            </a:r>
            <a:endParaRPr lang="en-US" sz="1200" dirty="0"/>
          </a:p>
          <a:p>
            <a:r>
              <a:rPr lang="en-GB" sz="1200" b="1" dirty="0"/>
              <a:t>Scotch &amp; Soda Club </a:t>
            </a:r>
            <a:r>
              <a:rPr lang="en-GB" sz="1200" b="1" dirty="0" err="1"/>
              <a:t>Nomade</a:t>
            </a:r>
            <a:r>
              <a:rPr lang="en-GB" sz="1200" b="1" dirty="0"/>
              <a:t> key pieces: </a:t>
            </a:r>
            <a:endParaRPr lang="en-US" sz="1200" dirty="0"/>
          </a:p>
          <a:p>
            <a:r>
              <a:rPr lang="en-GB" sz="1200" dirty="0"/>
              <a:t>-Technical parka with double hood</a:t>
            </a:r>
            <a:endParaRPr lang="en-US" sz="1200" dirty="0"/>
          </a:p>
          <a:p>
            <a:r>
              <a:rPr lang="en-GB" sz="1200" dirty="0"/>
              <a:t>-Lightweight colour-blocked jacket</a:t>
            </a:r>
            <a:endParaRPr lang="en-US" sz="1200" dirty="0"/>
          </a:p>
          <a:p>
            <a:r>
              <a:rPr lang="en-GB" sz="1200" dirty="0"/>
              <a:t>-Zip-through hoodie with contrast details</a:t>
            </a:r>
            <a:endParaRPr lang="en-US" sz="1200" dirty="0"/>
          </a:p>
          <a:p>
            <a:r>
              <a:rPr lang="en-GB" sz="1200" dirty="0"/>
              <a:t>-Half-zip high-neck sweat </a:t>
            </a:r>
            <a:endParaRPr lang="en-US" sz="1200" dirty="0"/>
          </a:p>
          <a:p>
            <a:endParaRPr lang="en-US" sz="1200" dirty="0"/>
          </a:p>
          <a:p>
            <a:r>
              <a:rPr lang="en-GB" sz="1200" b="1" dirty="0"/>
              <a:t>About us</a:t>
            </a:r>
            <a:endParaRPr lang="en-US" sz="1200" dirty="0"/>
          </a:p>
          <a:p>
            <a:r>
              <a:rPr lang="en-GB" sz="1200" dirty="0"/>
              <a:t>Scotch &amp; Soda are inspired by the world and curated by Amsterdam. A team of passionate discoverers and collectors, scouring the globe for that painting, poem, vintage piece, ruin, or artefact that sparks our never-ending curiosity. Treasures uncovered on worldly wanders are poured into collections and signature looks that clash eras, classics, places of inspiration, meshing unexpected fabrics and patterns. Men’s, women’s and children’s all start life at our canal-side design studio in a former church in the heart of Amsterdam. Scotch &amp; Soda has over 200 stores, and can be found in over 8000 doors including the best global department stores and independents, and in our webstore.</a:t>
            </a:r>
            <a:endParaRPr lang="en-US" sz="1200" dirty="0"/>
          </a:p>
          <a:p>
            <a:endParaRPr lang="en-US" sz="1200" dirty="0"/>
          </a:p>
        </p:txBody>
      </p:sp>
      <p:sp>
        <p:nvSpPr>
          <p:cNvPr id="9" name="TextBox 8"/>
          <p:cNvSpPr txBox="1"/>
          <p:nvPr/>
        </p:nvSpPr>
        <p:spPr>
          <a:xfrm>
            <a:off x="588023" y="9510917"/>
            <a:ext cx="5812413" cy="246221"/>
          </a:xfrm>
          <a:prstGeom prst="rect">
            <a:avLst/>
          </a:prstGeom>
          <a:noFill/>
        </p:spPr>
        <p:txBody>
          <a:bodyPr wrap="square" rtlCol="0">
            <a:spAutoFit/>
          </a:bodyPr>
          <a:lstStyle/>
          <a:p>
            <a:r>
              <a:rPr lang="en-US" sz="1000" dirty="0"/>
              <a:t>SCOTCH &amp; SODA | KEIZERSGRACHT 105 | 1015 CH AMSTERDAM | THE NETHERLANDS | SCOTCH-SODA.COM </a:t>
            </a:r>
          </a:p>
        </p:txBody>
      </p:sp>
    </p:spTree>
    <p:extLst>
      <p:ext uri="{BB962C8B-B14F-4D97-AF65-F5344CB8AC3E}">
        <p14:creationId xmlns:p14="http://schemas.microsoft.com/office/powerpoint/2010/main" val="30556883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4981</TotalTime>
  <Words>192</Words>
  <Application>Microsoft Macintosh PowerPoint</Application>
  <PresentationFormat>A4 Paper (210x297 mm)</PresentationFormat>
  <Paragraphs>116</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Georgia</vt:lpstr>
      <vt:lpstr>Office Theme</vt:lpstr>
      <vt:lpstr>Scotch &amp; Soda PS20 Amsterdams Blauw – The Underground Blues Mens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29th</dc:title>
  <dc:creator>Joan An Beaudoin</dc:creator>
  <cp:lastModifiedBy>Thysa Gunning</cp:lastModifiedBy>
  <cp:revision>167</cp:revision>
  <cp:lastPrinted>2016-10-17T14:09:30Z</cp:lastPrinted>
  <dcterms:created xsi:type="dcterms:W3CDTF">2016-09-14T08:21:29Z</dcterms:created>
  <dcterms:modified xsi:type="dcterms:W3CDTF">2019-05-03T12:01:19Z</dcterms:modified>
</cp:coreProperties>
</file>