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379" r:id="rId2"/>
    <p:sldId id="380" r:id="rId3"/>
    <p:sldId id="381" r:id="rId4"/>
    <p:sldId id="382" r:id="rId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8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33" autoAdjust="0"/>
    <p:restoredTop sz="94662"/>
  </p:normalViewPr>
  <p:slideViewPr>
    <p:cSldViewPr snapToGrid="0" snapToObjects="1">
      <p:cViewPr varScale="1">
        <p:scale>
          <a:sx n="81" d="100"/>
          <a:sy n="81" d="100"/>
        </p:scale>
        <p:origin x="1824" y="19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196FA-B824-5A47-8E9D-A274D1DF363C}" type="datetimeFigureOut">
              <a:rPr lang="en-US" smtClean="0"/>
              <a:t>5/3/19</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B3DC0-210B-6549-ADF5-FC32E07BED57}" type="slidenum">
              <a:rPr lang="en-US" smtClean="0"/>
              <a:t>‹#›</a:t>
            </a:fld>
            <a:endParaRPr lang="en-US" dirty="0"/>
          </a:p>
        </p:txBody>
      </p:sp>
    </p:spTree>
    <p:extLst>
      <p:ext uri="{BB962C8B-B14F-4D97-AF65-F5344CB8AC3E}">
        <p14:creationId xmlns:p14="http://schemas.microsoft.com/office/powerpoint/2010/main" val="37246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B3DC0-210B-6549-ADF5-FC32E07BED57}" type="slidenum">
              <a:rPr lang="en-US" smtClean="0"/>
              <a:t>1</a:t>
            </a:fld>
            <a:endParaRPr lang="en-US" dirty="0"/>
          </a:p>
        </p:txBody>
      </p:sp>
    </p:spTree>
    <p:extLst>
      <p:ext uri="{BB962C8B-B14F-4D97-AF65-F5344CB8AC3E}">
        <p14:creationId xmlns:p14="http://schemas.microsoft.com/office/powerpoint/2010/main" val="68040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B3DC0-210B-6549-ADF5-FC32E07BED57}" type="slidenum">
              <a:rPr lang="en-US" smtClean="0"/>
              <a:t>2</a:t>
            </a:fld>
            <a:endParaRPr lang="en-US" dirty="0"/>
          </a:p>
        </p:txBody>
      </p:sp>
    </p:spTree>
    <p:extLst>
      <p:ext uri="{BB962C8B-B14F-4D97-AF65-F5344CB8AC3E}">
        <p14:creationId xmlns:p14="http://schemas.microsoft.com/office/powerpoint/2010/main" val="270124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B3DC0-210B-6549-ADF5-FC32E07BED57}" type="slidenum">
              <a:rPr lang="en-US" smtClean="0"/>
              <a:t>3</a:t>
            </a:fld>
            <a:endParaRPr lang="en-US" dirty="0"/>
          </a:p>
        </p:txBody>
      </p:sp>
    </p:spTree>
    <p:extLst>
      <p:ext uri="{BB962C8B-B14F-4D97-AF65-F5344CB8AC3E}">
        <p14:creationId xmlns:p14="http://schemas.microsoft.com/office/powerpoint/2010/main" val="105054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B3DC0-210B-6549-ADF5-FC32E07BED57}" type="slidenum">
              <a:rPr lang="en-US" smtClean="0"/>
              <a:t>4</a:t>
            </a:fld>
            <a:endParaRPr lang="en-US" dirty="0"/>
          </a:p>
        </p:txBody>
      </p:sp>
    </p:spTree>
    <p:extLst>
      <p:ext uri="{BB962C8B-B14F-4D97-AF65-F5344CB8AC3E}">
        <p14:creationId xmlns:p14="http://schemas.microsoft.com/office/powerpoint/2010/main" val="2591927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9276E0-BB14-F746-91FD-8D016E0F5D71}"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30935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276E0-BB14-F746-91FD-8D016E0F5D71}"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48150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276E0-BB14-F746-91FD-8D016E0F5D71}"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98435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276E0-BB14-F746-91FD-8D016E0F5D71}"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23821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276E0-BB14-F746-91FD-8D016E0F5D71}"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74844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9276E0-BB14-F746-91FD-8D016E0F5D71}" type="datetimeFigureOut">
              <a:rPr lang="en-US" smtClean="0"/>
              <a:t>5/3/19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122638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9276E0-BB14-F746-91FD-8D016E0F5D71}" type="datetimeFigureOut">
              <a:rPr lang="en-US" smtClean="0"/>
              <a:t>5/3/19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30207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9276E0-BB14-F746-91FD-8D016E0F5D71}" type="datetimeFigureOut">
              <a:rPr lang="en-US" smtClean="0"/>
              <a:t>5/3/19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40088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276E0-BB14-F746-91FD-8D016E0F5D71}" type="datetimeFigureOut">
              <a:rPr lang="en-US" smtClean="0"/>
              <a:t>5/3/19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97182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9276E0-BB14-F746-91FD-8D016E0F5D71}" type="datetimeFigureOut">
              <a:rPr lang="en-US" smtClean="0"/>
              <a:t>5/3/19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185858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9276E0-BB14-F746-91FD-8D016E0F5D71}" type="datetimeFigureOut">
              <a:rPr lang="en-US" smtClean="0"/>
              <a:t>5/3/19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201935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C9276E0-BB14-F746-91FD-8D016E0F5D71}" type="datetimeFigureOut">
              <a:rPr lang="en-US" smtClean="0"/>
              <a:t>5/3/19</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0123C29-761E-3F46-AE25-FC8ABE5650DA}" type="slidenum">
              <a:rPr lang="en-US" smtClean="0"/>
              <a:t>‹#›</a:t>
            </a:fld>
            <a:endParaRPr lang="en-US" dirty="0"/>
          </a:p>
        </p:txBody>
      </p:sp>
    </p:spTree>
    <p:extLst>
      <p:ext uri="{BB962C8B-B14F-4D97-AF65-F5344CB8AC3E}">
        <p14:creationId xmlns:p14="http://schemas.microsoft.com/office/powerpoint/2010/main" val="8195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851" y="706821"/>
            <a:ext cx="5728298" cy="932793"/>
          </a:xfrm>
        </p:spPr>
        <p:txBody>
          <a:bodyPr>
            <a:normAutofit/>
          </a:bodyPr>
          <a:lstStyle/>
          <a:p>
            <a:pPr algn="l"/>
            <a:r>
              <a:rPr lang="en-US" sz="1800" b="1" dirty="0">
                <a:latin typeface="Georgia" charset="0"/>
                <a:ea typeface="Georgia" charset="0"/>
                <a:cs typeface="Georgia" charset="0"/>
              </a:rPr>
              <a:t>Scotch &amp; Soda</a:t>
            </a:r>
            <a:br>
              <a:rPr lang="en-US" sz="1800" b="1" dirty="0">
                <a:latin typeface="Georgia" charset="0"/>
                <a:ea typeface="Georgia" charset="0"/>
                <a:cs typeface="Georgia" charset="0"/>
              </a:rPr>
            </a:br>
            <a:r>
              <a:rPr lang="en-US" sz="1500" dirty="0">
                <a:latin typeface="Georgia" charset="0"/>
                <a:ea typeface="Georgia" charset="0"/>
                <a:cs typeface="Georgia" charset="0"/>
              </a:rPr>
              <a:t>PS20 </a:t>
            </a:r>
            <a:r>
              <a:rPr lang="en-US" sz="1500" dirty="0" err="1">
                <a:latin typeface="Georgia" charset="0"/>
                <a:ea typeface="Georgia" charset="0"/>
                <a:cs typeface="Georgia" charset="0"/>
              </a:rPr>
              <a:t>Amsterdams</a:t>
            </a:r>
            <a:r>
              <a:rPr lang="en-US" sz="1500" dirty="0">
                <a:latin typeface="Georgia" charset="0"/>
                <a:ea typeface="Georgia" charset="0"/>
                <a:cs typeface="Georgia" charset="0"/>
              </a:rPr>
              <a:t> </a:t>
            </a:r>
            <a:r>
              <a:rPr lang="en-US" sz="1500" dirty="0" err="1">
                <a:latin typeface="Georgia" charset="0"/>
                <a:ea typeface="Georgia" charset="0"/>
                <a:cs typeface="Georgia" charset="0"/>
              </a:rPr>
              <a:t>Blauw</a:t>
            </a:r>
            <a:r>
              <a:rPr lang="en-US" sz="1500" dirty="0">
                <a:latin typeface="Georgia" charset="0"/>
                <a:ea typeface="Georgia" charset="0"/>
                <a:cs typeface="Georgia" charset="0"/>
              </a:rPr>
              <a:t> - The Underground Blues</a:t>
            </a:r>
            <a:br>
              <a:rPr lang="en-US" sz="1500" dirty="0">
                <a:latin typeface="Georgia" charset="0"/>
                <a:ea typeface="Georgia" charset="0"/>
                <a:cs typeface="Georgia" charset="0"/>
              </a:rPr>
            </a:br>
            <a:r>
              <a:rPr lang="en-US" sz="1500" dirty="0">
                <a:latin typeface="Georgia" charset="0"/>
                <a:ea typeface="Georgia" charset="0"/>
                <a:cs typeface="Georgia" charset="0"/>
              </a:rPr>
              <a:t>Ladies</a:t>
            </a:r>
            <a:br>
              <a:rPr lang="en-US" sz="1500" dirty="0">
                <a:solidFill>
                  <a:schemeClr val="accent5">
                    <a:lumMod val="50000"/>
                  </a:schemeClr>
                </a:solidFill>
                <a:latin typeface="Georgia" charset="0"/>
                <a:ea typeface="Georgia" charset="0"/>
                <a:cs typeface="Georgia" charset="0"/>
              </a:rPr>
            </a:br>
            <a:endParaRPr lang="en-US" sz="1500" baseline="30000" dirty="0">
              <a:solidFill>
                <a:schemeClr val="accent5">
                  <a:lumMod val="50000"/>
                </a:schemeClr>
              </a:solidFill>
              <a:latin typeface="Georgia" charset="0"/>
              <a:ea typeface="Georgia" charset="0"/>
              <a:cs typeface="Georgia"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652" y="8586195"/>
            <a:ext cx="1369156" cy="686740"/>
          </a:xfrm>
          <a:prstGeom prst="rect">
            <a:avLst/>
          </a:prstGeom>
        </p:spPr>
      </p:pic>
      <p:sp>
        <p:nvSpPr>
          <p:cNvPr id="4" name="TextBox 3"/>
          <p:cNvSpPr txBox="1"/>
          <p:nvPr/>
        </p:nvSpPr>
        <p:spPr>
          <a:xfrm>
            <a:off x="564851" y="5290726"/>
            <a:ext cx="5728298" cy="2985433"/>
          </a:xfrm>
          <a:prstGeom prst="rect">
            <a:avLst/>
          </a:prstGeom>
          <a:noFill/>
        </p:spPr>
        <p:txBody>
          <a:bodyPr wrap="square" rtlCol="0">
            <a:spAutoFit/>
          </a:bodyPr>
          <a:lstStyle/>
          <a:p>
            <a:r>
              <a:rPr lang="en-US" sz="1200" i="1" dirty="0">
                <a:ea typeface="Georgia" charset="0"/>
                <a:cs typeface="Georgia" charset="0"/>
              </a:rPr>
              <a:t>May, 2019</a:t>
            </a:r>
          </a:p>
          <a:p>
            <a:endParaRPr lang="en-US" sz="800" b="1" dirty="0">
              <a:ea typeface="Georgia" charset="0"/>
              <a:cs typeface="Georgia" charset="0"/>
            </a:endParaRPr>
          </a:p>
          <a:p>
            <a:r>
              <a:rPr lang="en-GB" sz="1200" dirty="0"/>
              <a:t>PS20 </a:t>
            </a:r>
            <a:r>
              <a:rPr lang="en-GB" sz="1200" dirty="0" err="1"/>
              <a:t>Amsterdams</a:t>
            </a:r>
            <a:r>
              <a:rPr lang="en-GB" sz="1200" dirty="0"/>
              <a:t> </a:t>
            </a:r>
            <a:r>
              <a:rPr lang="en-GB" sz="1200" dirty="0" err="1"/>
              <a:t>Blauw</a:t>
            </a:r>
            <a:r>
              <a:rPr lang="en-GB" sz="1200" dirty="0"/>
              <a:t> takes a look back through art history and finds inspiration by way of two gangs of master painters. Pack number one is led by impressionist master Pablo Picasso. Set in the early 1900s, Picasso and his overall-clad, paint-splattered contemporaries burst onto the Parisian scene with their every-shade-of-blue renderings of the world around them. Sixty years later, across the Atlantic, a second gang is forming in grungy Lower East Manhattan - hosted by Andy Warhol at The Factory. </a:t>
            </a:r>
            <a:endParaRPr lang="en-US" sz="1200" dirty="0"/>
          </a:p>
          <a:p>
            <a:r>
              <a:rPr lang="en-GB" sz="1200" dirty="0"/>
              <a:t> </a:t>
            </a:r>
            <a:endParaRPr lang="en-US" sz="1200" dirty="0"/>
          </a:p>
          <a:p>
            <a:r>
              <a:rPr lang="en-GB" sz="1200" dirty="0"/>
              <a:t>Despite being separated by decades and oceans, the two masters and their respective gangs are connected by the same fiery ambition and ideology: both gangs forge new genres and break open art for the masses. These two gangs and their unique code for creativity sets the scene for a new season; a riotous adventure of passion, colour and </a:t>
            </a:r>
            <a:endParaRPr lang="en-US" sz="1200" dirty="0"/>
          </a:p>
          <a:p>
            <a:r>
              <a:rPr lang="en-GB" sz="1200" dirty="0"/>
              <a:t>culture with always an </a:t>
            </a:r>
            <a:r>
              <a:rPr lang="en-GB" sz="1200" dirty="0" err="1"/>
              <a:t>Amsterdams</a:t>
            </a:r>
            <a:r>
              <a:rPr lang="en-GB" sz="1200" dirty="0"/>
              <a:t> </a:t>
            </a:r>
            <a:r>
              <a:rPr lang="en-GB" sz="1200" dirty="0" err="1"/>
              <a:t>Blauw</a:t>
            </a:r>
            <a:r>
              <a:rPr lang="en-GB" sz="1200" dirty="0"/>
              <a:t> signature wink.</a:t>
            </a:r>
            <a:endParaRPr lang="en-US" sz="1200" dirty="0"/>
          </a:p>
          <a:p>
            <a:r>
              <a:rPr lang="en-US" sz="1200" dirty="0"/>
              <a:t> </a:t>
            </a:r>
          </a:p>
          <a:p>
            <a:r>
              <a:rPr lang="en-GB" sz="1200" dirty="0"/>
              <a:t> </a:t>
            </a:r>
            <a:endParaRPr lang="en-US" sz="1200" dirty="0"/>
          </a:p>
        </p:txBody>
      </p:sp>
      <p:sp>
        <p:nvSpPr>
          <p:cNvPr id="9" name="TextBox 8"/>
          <p:cNvSpPr txBox="1"/>
          <p:nvPr/>
        </p:nvSpPr>
        <p:spPr>
          <a:xfrm>
            <a:off x="588023" y="9510917"/>
            <a:ext cx="5812413" cy="246221"/>
          </a:xfrm>
          <a:prstGeom prst="rect">
            <a:avLst/>
          </a:prstGeom>
          <a:noFill/>
        </p:spPr>
        <p:txBody>
          <a:bodyPr wrap="square" rtlCol="0">
            <a:spAutoFit/>
          </a:bodyPr>
          <a:lstStyle/>
          <a:p>
            <a:r>
              <a:rPr lang="en-US" sz="1000" dirty="0"/>
              <a:t>SCOTCH &amp; SODA | KEIZERSGRACHT 105 | 1015 CH AMSTERDAM | THE NETHERLANDS | SCOTCH-SODA.COM </a:t>
            </a:r>
          </a:p>
        </p:txBody>
      </p:sp>
      <p:pic>
        <p:nvPicPr>
          <p:cNvPr id="5" name="Picture 4">
            <a:extLst>
              <a:ext uri="{FF2B5EF4-FFF2-40B4-BE49-F238E27FC236}">
                <a16:creationId xmlns:a16="http://schemas.microsoft.com/office/drawing/2014/main" id="{6A2A814C-39BE-764B-93F5-651E2958966B}"/>
              </a:ext>
            </a:extLst>
          </p:cNvPr>
          <p:cNvPicPr>
            <a:picLocks noChangeAspect="1"/>
          </p:cNvPicPr>
          <p:nvPr/>
        </p:nvPicPr>
        <p:blipFill>
          <a:blip r:embed="rId4"/>
          <a:stretch>
            <a:fillRect/>
          </a:stretch>
        </p:blipFill>
        <p:spPr>
          <a:xfrm>
            <a:off x="637279" y="1599985"/>
            <a:ext cx="2594651" cy="3459535"/>
          </a:xfrm>
          <a:prstGeom prst="rect">
            <a:avLst/>
          </a:prstGeom>
        </p:spPr>
      </p:pic>
      <p:pic>
        <p:nvPicPr>
          <p:cNvPr id="8" name="Picture 7">
            <a:extLst>
              <a:ext uri="{FF2B5EF4-FFF2-40B4-BE49-F238E27FC236}">
                <a16:creationId xmlns:a16="http://schemas.microsoft.com/office/drawing/2014/main" id="{19F31735-5229-2F49-A175-CB27E707C6CA}"/>
              </a:ext>
            </a:extLst>
          </p:cNvPr>
          <p:cNvPicPr>
            <a:picLocks noChangeAspect="1"/>
          </p:cNvPicPr>
          <p:nvPr/>
        </p:nvPicPr>
        <p:blipFill>
          <a:blip r:embed="rId5"/>
          <a:stretch>
            <a:fillRect/>
          </a:stretch>
        </p:blipFill>
        <p:spPr>
          <a:xfrm>
            <a:off x="3304358" y="1599984"/>
            <a:ext cx="2594652" cy="3459535"/>
          </a:xfrm>
          <a:prstGeom prst="rect">
            <a:avLst/>
          </a:prstGeom>
        </p:spPr>
      </p:pic>
    </p:spTree>
    <p:extLst>
      <p:ext uri="{BB962C8B-B14F-4D97-AF65-F5344CB8AC3E}">
        <p14:creationId xmlns:p14="http://schemas.microsoft.com/office/powerpoint/2010/main" val="74035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652" y="8586195"/>
            <a:ext cx="1369156" cy="686740"/>
          </a:xfrm>
          <a:prstGeom prst="rect">
            <a:avLst/>
          </a:prstGeom>
        </p:spPr>
      </p:pic>
      <p:sp>
        <p:nvSpPr>
          <p:cNvPr id="4" name="TextBox 3"/>
          <p:cNvSpPr txBox="1"/>
          <p:nvPr/>
        </p:nvSpPr>
        <p:spPr>
          <a:xfrm>
            <a:off x="672138" y="546268"/>
            <a:ext cx="5728298" cy="7848302"/>
          </a:xfrm>
          <a:prstGeom prst="rect">
            <a:avLst/>
          </a:prstGeom>
          <a:noFill/>
        </p:spPr>
        <p:txBody>
          <a:bodyPr wrap="square" rtlCol="0">
            <a:spAutoFit/>
          </a:bodyPr>
          <a:lstStyle/>
          <a:p>
            <a:r>
              <a:rPr lang="en-GB" sz="1200" b="1" dirty="0"/>
              <a:t>Cross collection themes</a:t>
            </a:r>
            <a:endParaRPr lang="en-US" sz="1200" dirty="0"/>
          </a:p>
          <a:p>
            <a:r>
              <a:rPr lang="en-GB" sz="1200" b="1" dirty="0"/>
              <a:t> </a:t>
            </a:r>
            <a:endParaRPr lang="en-US" sz="1200" dirty="0"/>
          </a:p>
          <a:p>
            <a:r>
              <a:rPr lang="en-GB" sz="1200" b="1" dirty="0"/>
              <a:t>-</a:t>
            </a:r>
            <a:r>
              <a:rPr lang="en-GB" sz="1200" b="1" dirty="0" err="1"/>
              <a:t>Ams</a:t>
            </a:r>
            <a:r>
              <a:rPr lang="en-GB" sz="1200" b="1" dirty="0"/>
              <a:t> </a:t>
            </a:r>
            <a:r>
              <a:rPr lang="en-GB" sz="1200" b="1" dirty="0" err="1"/>
              <a:t>Blauw</a:t>
            </a:r>
            <a:r>
              <a:rPr lang="en-GB" sz="1200" b="1" dirty="0"/>
              <a:t> classics</a:t>
            </a:r>
            <a:endParaRPr lang="en-US" sz="1200" dirty="0"/>
          </a:p>
          <a:p>
            <a:r>
              <a:rPr lang="en-GB" sz="1200" dirty="0"/>
              <a:t>A capsule of iconic denim-minded pieces ranging from the perfect classic jean and matching jacket to the most covetable crisp, white shirt. Each </a:t>
            </a:r>
            <a:r>
              <a:rPr lang="en-GB" sz="1200" dirty="0" err="1"/>
              <a:t>Ams</a:t>
            </a:r>
            <a:r>
              <a:rPr lang="en-GB" sz="1200" dirty="0"/>
              <a:t> </a:t>
            </a:r>
            <a:r>
              <a:rPr lang="en-GB" sz="1200" dirty="0" err="1"/>
              <a:t>Blauw</a:t>
            </a:r>
            <a:r>
              <a:rPr lang="en-GB" sz="1200" dirty="0"/>
              <a:t> classic is issued with its own special hang tag.</a:t>
            </a:r>
            <a:endParaRPr lang="en-US" sz="1200" dirty="0"/>
          </a:p>
          <a:p>
            <a:r>
              <a:rPr lang="en-GB" sz="1200" b="1" dirty="0"/>
              <a:t>-Re-spun classics</a:t>
            </a:r>
            <a:r>
              <a:rPr lang="en-GB" sz="1200" dirty="0"/>
              <a:t> </a:t>
            </a:r>
            <a:endParaRPr lang="en-US" sz="1200" dirty="0"/>
          </a:p>
          <a:p>
            <a:r>
              <a:rPr lang="en-GB" sz="1200" dirty="0"/>
              <a:t>Such as pinstripes </a:t>
            </a:r>
            <a:r>
              <a:rPr lang="en-US" sz="1200" dirty="0"/>
              <a:t>and checks. </a:t>
            </a:r>
          </a:p>
          <a:p>
            <a:r>
              <a:rPr lang="en-GB" sz="1200" b="1" dirty="0"/>
              <a:t>-Tailored denim</a:t>
            </a:r>
            <a:r>
              <a:rPr lang="en-GB" sz="1200" dirty="0"/>
              <a:t> </a:t>
            </a:r>
            <a:endParaRPr lang="en-US" sz="1200" dirty="0"/>
          </a:p>
          <a:p>
            <a:r>
              <a:rPr lang="en-GB" sz="1200" dirty="0"/>
              <a:t>Pinstripes in all executions, city corduroy, </a:t>
            </a:r>
            <a:r>
              <a:rPr lang="en-US" sz="1200" dirty="0"/>
              <a:t>rib cord, </a:t>
            </a:r>
            <a:r>
              <a:rPr lang="en-US" sz="1200" dirty="0" err="1"/>
              <a:t>drapey</a:t>
            </a:r>
            <a:r>
              <a:rPr lang="en-US" sz="1200" dirty="0"/>
              <a:t> fabrics – all finished with elegant tailoring </a:t>
            </a:r>
          </a:p>
          <a:p>
            <a:r>
              <a:rPr lang="en-GB" sz="1200" b="1" dirty="0"/>
              <a:t>-Bandana art</a:t>
            </a:r>
            <a:r>
              <a:rPr lang="en-GB" sz="1200" dirty="0"/>
              <a:t> </a:t>
            </a:r>
            <a:endParaRPr lang="en-US" sz="1200" dirty="0"/>
          </a:p>
          <a:p>
            <a:r>
              <a:rPr lang="en-GB" sz="1200" dirty="0"/>
              <a:t>Deconstructed bandana placements and </a:t>
            </a:r>
            <a:r>
              <a:rPr lang="en-GB" sz="1200" dirty="0" err="1"/>
              <a:t>allover</a:t>
            </a:r>
            <a:r>
              <a:rPr lang="en-GB" sz="1200" dirty="0"/>
              <a:t> prints – issued with special hang tags.</a:t>
            </a:r>
            <a:endParaRPr lang="en-US" sz="1200" dirty="0"/>
          </a:p>
          <a:p>
            <a:r>
              <a:rPr lang="en-GB" sz="1200" b="1" dirty="0"/>
              <a:t>-Continued focus on sustainability</a:t>
            </a:r>
            <a:r>
              <a:rPr lang="en-GB" sz="1200" dirty="0"/>
              <a:t> </a:t>
            </a:r>
            <a:endParaRPr lang="en-US" sz="1200" dirty="0"/>
          </a:p>
          <a:p>
            <a:r>
              <a:rPr lang="en-GB" sz="1200" dirty="0"/>
              <a:t>Designing with organic cotton and embracing more sustainable washes.</a:t>
            </a:r>
            <a:endParaRPr lang="en-US" sz="1200" dirty="0"/>
          </a:p>
          <a:p>
            <a:r>
              <a:rPr lang="en-GB" sz="1200" b="1" dirty="0"/>
              <a:t>-A new take on denim workwear</a:t>
            </a:r>
            <a:r>
              <a:rPr lang="en-GB" sz="1200" dirty="0"/>
              <a:t> </a:t>
            </a:r>
            <a:endParaRPr lang="en-US" sz="1200" dirty="0"/>
          </a:p>
          <a:p>
            <a:r>
              <a:rPr lang="en-GB" sz="1200" dirty="0"/>
              <a:t>Fresh colours, new artworks, rich and unexpected mixing of qualities.</a:t>
            </a:r>
            <a:endParaRPr lang="en-US" sz="1200" dirty="0"/>
          </a:p>
          <a:p>
            <a:r>
              <a:rPr lang="en-GB" sz="1200" b="1" dirty="0"/>
              <a:t>-</a:t>
            </a:r>
            <a:r>
              <a:rPr lang="en-GB" sz="1200" b="1" dirty="0" err="1"/>
              <a:t>Masterclash</a:t>
            </a:r>
            <a:r>
              <a:rPr lang="en-GB" sz="1200" dirty="0"/>
              <a:t> </a:t>
            </a:r>
            <a:r>
              <a:rPr lang="en-GB" sz="1200" b="1" dirty="0"/>
              <a:t>– when Andy and Pablo</a:t>
            </a:r>
            <a:r>
              <a:rPr lang="en-GB" sz="1200" dirty="0"/>
              <a:t> </a:t>
            </a:r>
            <a:r>
              <a:rPr lang="en-GB" sz="1200" b="1" dirty="0"/>
              <a:t>meet</a:t>
            </a:r>
            <a:endParaRPr lang="en-US" sz="1200" dirty="0"/>
          </a:p>
          <a:p>
            <a:r>
              <a:rPr lang="en-GB" sz="1200" dirty="0"/>
              <a:t>Neon-meets-neutral, clash of the unexpected, multiple-textures in one, and tone-on-tone colour..</a:t>
            </a:r>
          </a:p>
          <a:p>
            <a:endParaRPr lang="en-GB" sz="1200" dirty="0"/>
          </a:p>
          <a:p>
            <a:r>
              <a:rPr lang="en-GB" sz="1400" b="1" dirty="0"/>
              <a:t>The Blue Period</a:t>
            </a:r>
            <a:endParaRPr lang="en-US" sz="1400" dirty="0"/>
          </a:p>
          <a:p>
            <a:r>
              <a:rPr lang="en-GB" sz="1200" b="1" dirty="0"/>
              <a:t> </a:t>
            </a:r>
            <a:endParaRPr lang="en-US" sz="1200" dirty="0"/>
          </a:p>
          <a:p>
            <a:r>
              <a:rPr lang="en-GB" sz="1200" dirty="0"/>
              <a:t>Underpinned by Picasso’s blue period, this drop is grounded in the artist’s favourite hue. Sometimes clear and deep; other times pastel and powdered – we see the world through blue eyes. </a:t>
            </a:r>
            <a:endParaRPr lang="en-US" sz="1200" dirty="0"/>
          </a:p>
          <a:p>
            <a:r>
              <a:rPr lang="en-GB" sz="1200" dirty="0"/>
              <a:t> </a:t>
            </a:r>
            <a:endParaRPr lang="en-US" sz="1200" dirty="0"/>
          </a:p>
          <a:p>
            <a:r>
              <a:rPr lang="en-GB" sz="1200" dirty="0"/>
              <a:t>Deconstructed bandana art is our homage to Pablo Picasso, who always wore one. We see bandana art in everything from </a:t>
            </a:r>
            <a:r>
              <a:rPr lang="en-GB" sz="1200" dirty="0" err="1"/>
              <a:t>allover</a:t>
            </a:r>
            <a:r>
              <a:rPr lang="en-GB" sz="1200" dirty="0"/>
              <a:t> print playsuits to elegant panels on silky shirts. And, from colourful bandana-florals to artful detailing on denims. Bold hand-script artworks and artisanal scribbles are other key treatments that add new season twists to our contemporary take on Parisian chic.</a:t>
            </a:r>
            <a:endParaRPr lang="en-US" sz="1200" dirty="0"/>
          </a:p>
          <a:p>
            <a:r>
              <a:rPr lang="en-GB" sz="1200" dirty="0"/>
              <a:t> </a:t>
            </a:r>
            <a:endParaRPr lang="en-US" sz="1200" dirty="0"/>
          </a:p>
          <a:p>
            <a:r>
              <a:rPr lang="en-GB" sz="1200" dirty="0"/>
              <a:t>The denim and pant direction ranges from workwear inspired silhouettes with matching jackets to more tailored takes on utility pieces – like the textured, blue rib cord suit.</a:t>
            </a:r>
            <a:endParaRPr lang="en-US" sz="1200" dirty="0"/>
          </a:p>
          <a:p>
            <a:r>
              <a:rPr lang="en-GB" sz="1200" b="1" dirty="0"/>
              <a:t> </a:t>
            </a:r>
            <a:endParaRPr lang="en-US" sz="1200" dirty="0"/>
          </a:p>
          <a:p>
            <a:r>
              <a:rPr lang="en-GB" sz="1200" dirty="0"/>
              <a:t>The November colour card is a Picasso-inspired blend of blues: from sugar blue through to boldest, brightest take. A tight palette of French whites and blues gets an extra spectrum of red; from darker bandana red through to bright tomato red. For women and girls, we add an extra touch of pink and a purple called ‘le mauve’.</a:t>
            </a:r>
            <a:endParaRPr lang="en-US" sz="1200" dirty="0"/>
          </a:p>
          <a:p>
            <a:endParaRPr lang="en-US" sz="1200" dirty="0"/>
          </a:p>
          <a:p>
            <a:endParaRPr lang="en-US" sz="1200" dirty="0"/>
          </a:p>
        </p:txBody>
      </p:sp>
      <p:sp>
        <p:nvSpPr>
          <p:cNvPr id="9" name="TextBox 8"/>
          <p:cNvSpPr txBox="1"/>
          <p:nvPr/>
        </p:nvSpPr>
        <p:spPr>
          <a:xfrm>
            <a:off x="588023" y="9510917"/>
            <a:ext cx="5812413" cy="246221"/>
          </a:xfrm>
          <a:prstGeom prst="rect">
            <a:avLst/>
          </a:prstGeom>
          <a:noFill/>
        </p:spPr>
        <p:txBody>
          <a:bodyPr wrap="square" rtlCol="0">
            <a:spAutoFit/>
          </a:bodyPr>
          <a:lstStyle/>
          <a:p>
            <a:r>
              <a:rPr lang="en-US" sz="1000" dirty="0"/>
              <a:t>SCOTCH &amp; SODA | KEIZERSGRACHT 105 | 1015 CH AMSTERDAM | THE NETHERLANDS | SCOTCH-SODA.COM </a:t>
            </a:r>
          </a:p>
        </p:txBody>
      </p:sp>
    </p:spTree>
    <p:extLst>
      <p:ext uri="{BB962C8B-B14F-4D97-AF65-F5344CB8AC3E}">
        <p14:creationId xmlns:p14="http://schemas.microsoft.com/office/powerpoint/2010/main" val="28347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652" y="8586195"/>
            <a:ext cx="1369156" cy="686740"/>
          </a:xfrm>
          <a:prstGeom prst="rect">
            <a:avLst/>
          </a:prstGeom>
        </p:spPr>
      </p:pic>
      <p:sp>
        <p:nvSpPr>
          <p:cNvPr id="4" name="TextBox 3"/>
          <p:cNvSpPr txBox="1"/>
          <p:nvPr/>
        </p:nvSpPr>
        <p:spPr>
          <a:xfrm>
            <a:off x="672138" y="546268"/>
            <a:ext cx="5728298" cy="8248412"/>
          </a:xfrm>
          <a:prstGeom prst="rect">
            <a:avLst/>
          </a:prstGeom>
          <a:noFill/>
        </p:spPr>
        <p:txBody>
          <a:bodyPr wrap="square" rtlCol="0">
            <a:spAutoFit/>
          </a:bodyPr>
          <a:lstStyle/>
          <a:p>
            <a:r>
              <a:rPr lang="en-GB" sz="1200" b="1" dirty="0"/>
              <a:t>The Blue Period key styles:</a:t>
            </a:r>
            <a:endParaRPr lang="en-US" sz="1200" dirty="0"/>
          </a:p>
          <a:p>
            <a:r>
              <a:rPr lang="en-GB" sz="1200" dirty="0"/>
              <a:t> </a:t>
            </a:r>
            <a:endParaRPr lang="en-US" sz="1200" dirty="0"/>
          </a:p>
          <a:p>
            <a:r>
              <a:rPr lang="en-GB" sz="1200" b="1" dirty="0"/>
              <a:t>Women’s denims</a:t>
            </a:r>
            <a:endParaRPr lang="en-US" sz="1200" dirty="0"/>
          </a:p>
          <a:p>
            <a:r>
              <a:rPr lang="en-GB" sz="1200" dirty="0"/>
              <a:t>-Petit Ami in ‘</a:t>
            </a:r>
            <a:r>
              <a:rPr lang="en-GB" sz="1200" dirty="0" err="1"/>
              <a:t>bandanarama</a:t>
            </a:r>
            <a:r>
              <a:rPr lang="en-GB" sz="1200" dirty="0"/>
              <a:t>’ – with an all-over bandana print</a:t>
            </a:r>
            <a:endParaRPr lang="en-US" sz="1200" dirty="0"/>
          </a:p>
          <a:p>
            <a:r>
              <a:rPr lang="en-GB" sz="1200" dirty="0"/>
              <a:t>-Petit Ami ‘Signed by </a:t>
            </a:r>
            <a:r>
              <a:rPr lang="en-GB" sz="1200" dirty="0" err="1"/>
              <a:t>Blauw</a:t>
            </a:r>
            <a:r>
              <a:rPr lang="en-GB" sz="1200" dirty="0"/>
              <a:t>’ – classic green-based indigo cast with bandana print detailing at the hem</a:t>
            </a:r>
            <a:endParaRPr lang="en-US" sz="1200" dirty="0"/>
          </a:p>
          <a:p>
            <a:r>
              <a:rPr lang="en-GB" sz="1200" dirty="0"/>
              <a:t>-Extra Boyfriend in ‘ecru love’ – a vintage-appeal ecru </a:t>
            </a:r>
            <a:endParaRPr lang="en-US" sz="1200" dirty="0"/>
          </a:p>
          <a:p>
            <a:r>
              <a:rPr lang="en-GB" sz="1200" dirty="0"/>
              <a:t>-The Keeper in ‘true blue’ – straight-cut denim contrasted with subtle side seam frill tape detail</a:t>
            </a:r>
            <a:endParaRPr lang="en-US" sz="1200" dirty="0"/>
          </a:p>
          <a:p>
            <a:r>
              <a:rPr lang="en-GB" sz="1200" dirty="0"/>
              <a:t> </a:t>
            </a:r>
            <a:endParaRPr lang="en-US" sz="1200" dirty="0"/>
          </a:p>
          <a:p>
            <a:r>
              <a:rPr lang="en-GB" sz="1200" b="1" dirty="0"/>
              <a:t>Women’s tops and outerwear</a:t>
            </a:r>
            <a:endParaRPr lang="en-US" sz="1200" dirty="0"/>
          </a:p>
          <a:p>
            <a:r>
              <a:rPr lang="en-GB" sz="1200" dirty="0"/>
              <a:t>-Silky shirt with bandana art – in pastel blue with navy blue bandana panels</a:t>
            </a:r>
            <a:endParaRPr lang="en-US" sz="1200" dirty="0"/>
          </a:p>
          <a:p>
            <a:r>
              <a:rPr lang="en-GB" sz="1200" dirty="0"/>
              <a:t>-Bandana </a:t>
            </a:r>
            <a:r>
              <a:rPr lang="en-GB" sz="1200" dirty="0" err="1"/>
              <a:t>allover</a:t>
            </a:r>
            <a:r>
              <a:rPr lang="en-GB" sz="1200" dirty="0"/>
              <a:t> playsuit – with </a:t>
            </a:r>
            <a:r>
              <a:rPr lang="en-GB" sz="1200" dirty="0" err="1"/>
              <a:t>drapey</a:t>
            </a:r>
            <a:r>
              <a:rPr lang="en-GB" sz="1200" dirty="0"/>
              <a:t> v neckline</a:t>
            </a:r>
            <a:endParaRPr lang="en-US" sz="1200" dirty="0"/>
          </a:p>
          <a:p>
            <a:r>
              <a:rPr lang="en-GB" sz="1200" dirty="0"/>
              <a:t>-Bandana jacquard knit – a crew-neck sweater featuring the season’s standout print</a:t>
            </a:r>
            <a:endParaRPr lang="en-US" sz="1200" dirty="0"/>
          </a:p>
          <a:p>
            <a:r>
              <a:rPr lang="en-GB" sz="1200" dirty="0"/>
              <a:t>-Crisp funnel-neck statement shirt – with pinstripes, back closure and woven top</a:t>
            </a:r>
            <a:endParaRPr lang="en-US" sz="1200" dirty="0"/>
          </a:p>
          <a:p>
            <a:r>
              <a:rPr lang="en-GB" sz="1200" dirty="0"/>
              <a:t>-Ecru alpaca trucker jacket – soft alpaca wool in a winter white hue</a:t>
            </a:r>
            <a:endParaRPr lang="en-US" sz="1200" dirty="0"/>
          </a:p>
          <a:p>
            <a:endParaRPr lang="en-US" sz="1200" dirty="0"/>
          </a:p>
          <a:p>
            <a:r>
              <a:rPr lang="en-GB" sz="1400" b="1" dirty="0"/>
              <a:t>Factory Culture</a:t>
            </a:r>
            <a:endParaRPr lang="en-US" sz="1400" dirty="0"/>
          </a:p>
          <a:p>
            <a:r>
              <a:rPr lang="en-GB" sz="1200" b="1" dirty="0"/>
              <a:t> </a:t>
            </a:r>
            <a:endParaRPr lang="en-US" sz="1200" dirty="0"/>
          </a:p>
          <a:p>
            <a:r>
              <a:rPr lang="en-GB" sz="1200" dirty="0" err="1"/>
              <a:t>Amsterdams</a:t>
            </a:r>
            <a:r>
              <a:rPr lang="en-GB" sz="1200" dirty="0"/>
              <a:t> </a:t>
            </a:r>
            <a:r>
              <a:rPr lang="en-GB" sz="1200" dirty="0" err="1"/>
              <a:t>Blauw’s</a:t>
            </a:r>
            <a:r>
              <a:rPr lang="en-GB" sz="1200" dirty="0"/>
              <a:t> December delivery is a full-colour, mixed-media explosion inspired by Andy Warhol and The Factory. Expect a mash-up of arthouse artworks and prints.</a:t>
            </a:r>
            <a:endParaRPr lang="en-US" sz="1200" dirty="0"/>
          </a:p>
          <a:p>
            <a:r>
              <a:rPr lang="en-GB" sz="1200" dirty="0"/>
              <a:t>Classic themes such as pinstripes and checks are given fresh perspectives thanks to treatments that nod to Warhol-</a:t>
            </a:r>
            <a:r>
              <a:rPr lang="en-GB" sz="1200" dirty="0" err="1"/>
              <a:t>esque</a:t>
            </a:r>
            <a:r>
              <a:rPr lang="en-GB" sz="1200" dirty="0"/>
              <a:t> screen-printing. New colourways featuring shots of neon, innovative fabric applications and unexpected mixing of qualities are other techniques that work magic for effortless, NYC-street appeal.</a:t>
            </a:r>
            <a:endParaRPr lang="en-US" sz="1200" dirty="0"/>
          </a:p>
          <a:p>
            <a:r>
              <a:rPr lang="en-GB" sz="1200" dirty="0"/>
              <a:t> </a:t>
            </a:r>
            <a:endParaRPr lang="en-US" sz="1200" dirty="0"/>
          </a:p>
          <a:p>
            <a:r>
              <a:rPr lang="en-GB" sz="1200" dirty="0"/>
              <a:t>The colour palette sees blacks, whites and </a:t>
            </a:r>
            <a:r>
              <a:rPr lang="en-GB" sz="1200" dirty="0" err="1"/>
              <a:t>ecrus</a:t>
            </a:r>
            <a:r>
              <a:rPr lang="en-GB" sz="1200" dirty="0"/>
              <a:t> mix with neutrals and </a:t>
            </a:r>
            <a:r>
              <a:rPr lang="en-GB" sz="1200" dirty="0" err="1"/>
              <a:t>neons</a:t>
            </a:r>
            <a:r>
              <a:rPr lang="en-GB" sz="1200" dirty="0"/>
              <a:t>. Earthy rusts, brick red and retro-yellow clash with pop-art </a:t>
            </a:r>
            <a:r>
              <a:rPr lang="en-GB" sz="1200" dirty="0" err="1"/>
              <a:t>fluoro</a:t>
            </a:r>
            <a:r>
              <a:rPr lang="en-GB" sz="1200" dirty="0"/>
              <a:t> pinks and yellows, while tones of khaki and military add toughness.</a:t>
            </a:r>
            <a:endParaRPr lang="en-US" sz="1200" dirty="0"/>
          </a:p>
          <a:p>
            <a:r>
              <a:rPr lang="en-GB" sz="1200" dirty="0"/>
              <a:t> </a:t>
            </a:r>
            <a:endParaRPr lang="en-US" sz="1200" dirty="0"/>
          </a:p>
          <a:p>
            <a:r>
              <a:rPr lang="en-GB" sz="1200" b="1" dirty="0"/>
              <a:t>Factory culture key styles:</a:t>
            </a:r>
            <a:endParaRPr lang="en-US" sz="1200" dirty="0"/>
          </a:p>
          <a:p>
            <a:r>
              <a:rPr lang="en-GB" sz="1200" b="1" dirty="0"/>
              <a:t> </a:t>
            </a:r>
            <a:endParaRPr lang="en-US" sz="1200" dirty="0"/>
          </a:p>
          <a:p>
            <a:r>
              <a:rPr lang="en-GB" sz="1200" b="1" dirty="0"/>
              <a:t>Women’s denim</a:t>
            </a:r>
            <a:endParaRPr lang="en-US" sz="1200" dirty="0"/>
          </a:p>
          <a:p>
            <a:r>
              <a:rPr lang="en-GB" sz="1200" dirty="0"/>
              <a:t>-Premium rib cord workwear pant in bright blue – a cropped, wide fit</a:t>
            </a:r>
            <a:endParaRPr lang="en-US" sz="1200" dirty="0"/>
          </a:p>
          <a:p>
            <a:r>
              <a:rPr lang="en-GB" sz="1200" dirty="0"/>
              <a:t>-The Keeper in ‘overdyed stripe’ – black denim overdyed with arthouse pink vertical stripes </a:t>
            </a:r>
          </a:p>
          <a:p>
            <a:r>
              <a:rPr lang="en-GB" sz="1200" dirty="0"/>
              <a:t>-Indigo cargo pant – high-waist with a fine pinstripe </a:t>
            </a:r>
            <a:endParaRPr lang="en-US" sz="1200" dirty="0"/>
          </a:p>
          <a:p>
            <a:r>
              <a:rPr lang="en-GB" sz="1200" dirty="0"/>
              <a:t>-Sugar blue denim workwear skirt in ‘</a:t>
            </a:r>
            <a:r>
              <a:rPr lang="en-GB" sz="1200" dirty="0" err="1"/>
              <a:t>sacre</a:t>
            </a:r>
            <a:r>
              <a:rPr lang="en-GB" sz="1200" dirty="0"/>
              <a:t> bleu’ – with button front and studs</a:t>
            </a:r>
            <a:endParaRPr lang="en-US" sz="1200" dirty="0"/>
          </a:p>
          <a:p>
            <a:r>
              <a:rPr lang="en-GB" sz="1200" dirty="0"/>
              <a:t>-Seasonal crop flare in ‘</a:t>
            </a:r>
            <a:r>
              <a:rPr lang="en-GB" sz="1200" dirty="0" err="1"/>
              <a:t>sacre</a:t>
            </a:r>
            <a:r>
              <a:rPr lang="en-GB" sz="1200" dirty="0"/>
              <a:t> bleu’ – a high-rise waist with a pressed frill hemline</a:t>
            </a:r>
            <a:endParaRPr lang="en-US" sz="1200" dirty="0"/>
          </a:p>
          <a:p>
            <a:r>
              <a:rPr lang="en-GB" sz="1200" dirty="0"/>
              <a:t>-Seasonal plissé denim in ‘mix not match’ – a very wide-leg denim on the front side and plissé pant on the backside</a:t>
            </a:r>
            <a:endParaRPr lang="en-US" sz="1200" dirty="0"/>
          </a:p>
          <a:p>
            <a:r>
              <a:rPr lang="en-GB" sz="1200" dirty="0"/>
              <a:t>-Studded trucker jacket – deep, raw denim with studded detailing and cuffs</a:t>
            </a:r>
            <a:endParaRPr lang="en-US" sz="1200" dirty="0"/>
          </a:p>
          <a:p>
            <a:endParaRPr lang="en-US" sz="1200" dirty="0"/>
          </a:p>
          <a:p>
            <a:endParaRPr lang="en-US" sz="1200" dirty="0"/>
          </a:p>
        </p:txBody>
      </p:sp>
      <p:sp>
        <p:nvSpPr>
          <p:cNvPr id="9" name="TextBox 8"/>
          <p:cNvSpPr txBox="1"/>
          <p:nvPr/>
        </p:nvSpPr>
        <p:spPr>
          <a:xfrm>
            <a:off x="588023" y="9510917"/>
            <a:ext cx="5812413" cy="246221"/>
          </a:xfrm>
          <a:prstGeom prst="rect">
            <a:avLst/>
          </a:prstGeom>
          <a:noFill/>
        </p:spPr>
        <p:txBody>
          <a:bodyPr wrap="square" rtlCol="0">
            <a:spAutoFit/>
          </a:bodyPr>
          <a:lstStyle/>
          <a:p>
            <a:r>
              <a:rPr lang="en-US" sz="1000" dirty="0"/>
              <a:t>SCOTCH &amp; SODA | KEIZERSGRACHT 105 | 1015 CH AMSTERDAM | THE NETHERLANDS | SCOTCH-SODA.COM </a:t>
            </a:r>
          </a:p>
        </p:txBody>
      </p:sp>
    </p:spTree>
    <p:extLst>
      <p:ext uri="{BB962C8B-B14F-4D97-AF65-F5344CB8AC3E}">
        <p14:creationId xmlns:p14="http://schemas.microsoft.com/office/powerpoint/2010/main" val="244225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652" y="8586195"/>
            <a:ext cx="1369156" cy="686740"/>
          </a:xfrm>
          <a:prstGeom prst="rect">
            <a:avLst/>
          </a:prstGeom>
        </p:spPr>
      </p:pic>
      <p:sp>
        <p:nvSpPr>
          <p:cNvPr id="4" name="TextBox 3"/>
          <p:cNvSpPr txBox="1"/>
          <p:nvPr/>
        </p:nvSpPr>
        <p:spPr>
          <a:xfrm>
            <a:off x="672138" y="546268"/>
            <a:ext cx="5728298" cy="7694414"/>
          </a:xfrm>
          <a:prstGeom prst="rect">
            <a:avLst/>
          </a:prstGeom>
          <a:noFill/>
        </p:spPr>
        <p:txBody>
          <a:bodyPr wrap="square" rtlCol="0">
            <a:spAutoFit/>
          </a:bodyPr>
          <a:lstStyle/>
          <a:p>
            <a:r>
              <a:rPr lang="en-GB" sz="1200" b="1" dirty="0"/>
              <a:t>Women’s tops and outerwear</a:t>
            </a:r>
            <a:endParaRPr lang="en-US" sz="1200" dirty="0"/>
          </a:p>
          <a:p>
            <a:r>
              <a:rPr lang="en-GB" sz="1200" dirty="0"/>
              <a:t>-Teddy coat – an oversized shape in a soft, camel-hued teddy</a:t>
            </a:r>
            <a:endParaRPr lang="en-US" sz="1200" dirty="0"/>
          </a:p>
          <a:p>
            <a:r>
              <a:rPr lang="en-GB" sz="1200" dirty="0"/>
              <a:t>-Bright blue workwear jacket – Premium workwear quality,  comes with matching workwear pant</a:t>
            </a:r>
            <a:endParaRPr lang="en-US" sz="1200" dirty="0"/>
          </a:p>
          <a:p>
            <a:r>
              <a:rPr lang="en-GB" sz="1200" dirty="0"/>
              <a:t>-Oversize soft pink hoodie – featuring </a:t>
            </a:r>
            <a:r>
              <a:rPr lang="en-GB" sz="1200" dirty="0" err="1"/>
              <a:t>Ams</a:t>
            </a:r>
            <a:r>
              <a:rPr lang="en-GB" sz="1200" dirty="0"/>
              <a:t> </a:t>
            </a:r>
            <a:r>
              <a:rPr lang="en-GB" sz="1200" dirty="0" err="1"/>
              <a:t>Blauw</a:t>
            </a:r>
            <a:r>
              <a:rPr lang="en-GB" sz="1200" dirty="0"/>
              <a:t> indigo underground artwork</a:t>
            </a:r>
            <a:endParaRPr lang="en-US" sz="1200" dirty="0"/>
          </a:p>
          <a:p>
            <a:r>
              <a:rPr lang="en-GB" sz="1200" dirty="0"/>
              <a:t>-Oversize , knee-length check shirt – with near-neon oranges and reds</a:t>
            </a:r>
            <a:endParaRPr lang="en-US" sz="1200" dirty="0"/>
          </a:p>
          <a:p>
            <a:r>
              <a:rPr lang="en-GB" sz="1200" dirty="0"/>
              <a:t>-Ecru and black zip-front knit – funnel neck with vertical stripes</a:t>
            </a:r>
            <a:r>
              <a:rPr lang="en-US" sz="1200" dirty="0"/>
              <a:t> </a:t>
            </a:r>
          </a:p>
          <a:p>
            <a:endParaRPr lang="en-US" sz="1200" dirty="0"/>
          </a:p>
          <a:p>
            <a:r>
              <a:rPr lang="en-GB" sz="1400" b="1" dirty="0"/>
              <a:t>Scotch &amp; Soda Club </a:t>
            </a:r>
            <a:r>
              <a:rPr lang="en-GB" sz="1400" b="1" dirty="0" err="1"/>
              <a:t>Nomade</a:t>
            </a:r>
            <a:endParaRPr lang="en-US" sz="1400" b="1" dirty="0"/>
          </a:p>
          <a:p>
            <a:endParaRPr lang="en-US" sz="1200" b="1" dirty="0"/>
          </a:p>
          <a:p>
            <a:r>
              <a:rPr lang="en-US" sz="1200" dirty="0"/>
              <a:t>Club </a:t>
            </a:r>
            <a:r>
              <a:rPr lang="en-US" sz="1200" dirty="0" err="1"/>
              <a:t>Nomade</a:t>
            </a:r>
            <a:r>
              <a:rPr lang="en-US" sz="1200" dirty="0"/>
              <a:t> is gym inspired design, made for everywhere but the gym. Comfort sweats with an extra dose of tailoring for easy style in down time. Created as a tight, travel-ready capsule, Club </a:t>
            </a:r>
            <a:r>
              <a:rPr lang="en-US" sz="1200" dirty="0" err="1"/>
              <a:t>Nomade</a:t>
            </a:r>
            <a:r>
              <a:rPr lang="en-US" sz="1200" dirty="0"/>
              <a:t> sports-neutral base shades are accented each season with a fresh pop of </a:t>
            </a:r>
            <a:r>
              <a:rPr lang="en-US" sz="1200" dirty="0" err="1"/>
              <a:t>colour</a:t>
            </a:r>
            <a:r>
              <a:rPr lang="en-US" sz="1200" dirty="0"/>
              <a:t>.</a:t>
            </a:r>
          </a:p>
          <a:p>
            <a:r>
              <a:rPr lang="en-GB" sz="1200" dirty="0"/>
              <a:t> </a:t>
            </a:r>
            <a:endParaRPr lang="en-US" sz="1200" dirty="0"/>
          </a:p>
          <a:p>
            <a:r>
              <a:rPr lang="en-GB" sz="1200" dirty="0"/>
              <a:t>For PS20, the capsule’s off-duty basics play with the idea of easy-going Sundays in super-soft and oversized separates. Après gym on-the-go-layers are inspired by technical parkas, and fabrications move in a cleaner, more tailored direction for a comfortable take on dressed-up style.</a:t>
            </a:r>
            <a:endParaRPr lang="en-US" sz="1200" dirty="0"/>
          </a:p>
          <a:p>
            <a:r>
              <a:rPr lang="en-GB" sz="1200" dirty="0"/>
              <a:t> </a:t>
            </a:r>
            <a:endParaRPr lang="en-US" sz="1200" dirty="0"/>
          </a:p>
          <a:p>
            <a:r>
              <a:rPr lang="en-GB" sz="1200" dirty="0"/>
              <a:t>The capsule’s base palette of white, ecru, sand and black is paired with a neon pink detail shade. </a:t>
            </a:r>
            <a:endParaRPr lang="en-US" sz="1200" dirty="0"/>
          </a:p>
          <a:p>
            <a:r>
              <a:rPr lang="en-GB" sz="1200" dirty="0"/>
              <a:t> </a:t>
            </a:r>
            <a:endParaRPr lang="en-US" sz="1200" dirty="0"/>
          </a:p>
          <a:p>
            <a:r>
              <a:rPr lang="en-GB" sz="1200" b="1" dirty="0"/>
              <a:t>Scotch &amp; Soda Club </a:t>
            </a:r>
            <a:r>
              <a:rPr lang="en-GB" sz="1200" b="1" dirty="0" err="1"/>
              <a:t>Nomade</a:t>
            </a:r>
            <a:r>
              <a:rPr lang="en-GB" sz="1200" b="1" dirty="0"/>
              <a:t> key pieces: </a:t>
            </a:r>
            <a:endParaRPr lang="en-US" sz="1200" dirty="0"/>
          </a:p>
          <a:p>
            <a:r>
              <a:rPr lang="en-GB" sz="1200" dirty="0"/>
              <a:t>-Ripstop pant with draw cords</a:t>
            </a:r>
            <a:endParaRPr lang="en-US" sz="1200" dirty="0"/>
          </a:p>
          <a:p>
            <a:r>
              <a:rPr lang="en-GB" sz="1200" dirty="0"/>
              <a:t>-Fitted sweat skirt with asymmetric zipper</a:t>
            </a:r>
            <a:endParaRPr lang="en-US" sz="1200" dirty="0"/>
          </a:p>
          <a:p>
            <a:r>
              <a:rPr lang="en-GB" sz="1200" dirty="0"/>
              <a:t>-Crepe-inspired tee with draw cord details</a:t>
            </a:r>
            <a:endParaRPr lang="en-US" sz="1200" dirty="0"/>
          </a:p>
          <a:p>
            <a:r>
              <a:rPr lang="en-GB" sz="1200" dirty="0"/>
              <a:t>-Chic tailored pants with tuxedo stripe</a:t>
            </a:r>
            <a:endParaRPr lang="en-US" sz="1200" dirty="0"/>
          </a:p>
          <a:p>
            <a:r>
              <a:rPr lang="en-GB" sz="1200" dirty="0"/>
              <a:t>-Cotton cashmere knit with contrast panel and zippered side</a:t>
            </a:r>
            <a:endParaRPr lang="en-US" sz="1200" dirty="0"/>
          </a:p>
          <a:p>
            <a:endParaRPr lang="en-US" sz="1200" dirty="0"/>
          </a:p>
          <a:p>
            <a:r>
              <a:rPr lang="en-GB" sz="1200" b="1" dirty="0"/>
              <a:t>About us</a:t>
            </a:r>
            <a:endParaRPr lang="en-US" sz="1200" dirty="0"/>
          </a:p>
          <a:p>
            <a:r>
              <a:rPr lang="en-GB" sz="1200" dirty="0"/>
              <a:t>Scotch &amp; Soda are inspired by the world and curated by Amsterdam. A team of passionate discoverers and collectors, scouring the globe for that painting, poem, vintage piece, ruin, or artefact that sparks our never-ending curiosity. Treasures uncovered on worldly wanders are poured into collections and signature looks that clash eras, classics, places of inspiration, meshing unexpected fabrics and patterns. Men’s, women’s and children’s all start life at our canal-side design studio in a former church in the heart of Amsterdam. Scotch &amp; Soda has over 200 stores, and can be found in over 8000 doors including the best global department stores and independents, and in our webstore.</a:t>
            </a:r>
            <a:endParaRPr lang="en-US" sz="1200" dirty="0"/>
          </a:p>
          <a:p>
            <a:endParaRPr lang="en-US" sz="1200" dirty="0"/>
          </a:p>
        </p:txBody>
      </p:sp>
      <p:sp>
        <p:nvSpPr>
          <p:cNvPr id="9" name="TextBox 8"/>
          <p:cNvSpPr txBox="1"/>
          <p:nvPr/>
        </p:nvSpPr>
        <p:spPr>
          <a:xfrm>
            <a:off x="588023" y="9510917"/>
            <a:ext cx="5812413" cy="246221"/>
          </a:xfrm>
          <a:prstGeom prst="rect">
            <a:avLst/>
          </a:prstGeom>
          <a:noFill/>
        </p:spPr>
        <p:txBody>
          <a:bodyPr wrap="square" rtlCol="0">
            <a:spAutoFit/>
          </a:bodyPr>
          <a:lstStyle/>
          <a:p>
            <a:r>
              <a:rPr lang="en-US" sz="1000" dirty="0"/>
              <a:t>SCOTCH &amp; SODA | KEIZERSGRACHT 105 | 1015 CH AMSTERDAM | THE NETHERLANDS | SCOTCH-SODA.COM </a:t>
            </a:r>
          </a:p>
        </p:txBody>
      </p:sp>
    </p:spTree>
    <p:extLst>
      <p:ext uri="{BB962C8B-B14F-4D97-AF65-F5344CB8AC3E}">
        <p14:creationId xmlns:p14="http://schemas.microsoft.com/office/powerpoint/2010/main" val="23938083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5008</TotalTime>
  <Words>301</Words>
  <Application>Microsoft Macintosh PowerPoint</Application>
  <PresentationFormat>A4 Paper (210x297 mm)</PresentationFormat>
  <Paragraphs>99</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Georgia</vt:lpstr>
      <vt:lpstr>Office Theme</vt:lpstr>
      <vt:lpstr>Scotch &amp; Soda PS20 Amsterdams Blauw - The Underground Blues Ladies </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29th</dc:title>
  <dc:creator>Joan An Beaudoin</dc:creator>
  <cp:lastModifiedBy>Thysa Gunning</cp:lastModifiedBy>
  <cp:revision>170</cp:revision>
  <cp:lastPrinted>2016-10-17T14:09:30Z</cp:lastPrinted>
  <dcterms:created xsi:type="dcterms:W3CDTF">2016-09-14T08:21:29Z</dcterms:created>
  <dcterms:modified xsi:type="dcterms:W3CDTF">2019-05-03T12:02:34Z</dcterms:modified>
</cp:coreProperties>
</file>